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757" r:id="rId2"/>
    <p:sldId id="758" r:id="rId3"/>
    <p:sldId id="759" r:id="rId4"/>
    <p:sldId id="750" r:id="rId5"/>
    <p:sldId id="751" r:id="rId6"/>
    <p:sldId id="752" r:id="rId7"/>
    <p:sldId id="753" r:id="rId8"/>
    <p:sldId id="778" r:id="rId9"/>
    <p:sldId id="755" r:id="rId10"/>
    <p:sldId id="256" r:id="rId11"/>
    <p:sldId id="257" r:id="rId12"/>
    <p:sldId id="258" r:id="rId13"/>
    <p:sldId id="772" r:id="rId14"/>
    <p:sldId id="773" r:id="rId15"/>
    <p:sldId id="774" r:id="rId16"/>
    <p:sldId id="775" r:id="rId17"/>
    <p:sldId id="776" r:id="rId18"/>
    <p:sldId id="777" r:id="rId1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DE43D5-4010-4584-3750-9A0F34C4BDB5}"/>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(343)</a:t>
            </a:r>
          </a:p>
        </p:txBody>
      </p:sp>
      <p:sp>
        <p:nvSpPr>
          <p:cNvPr id="3" name="Date Placeholder 2">
            <a:extLst>
              <a:ext uri="{FF2B5EF4-FFF2-40B4-BE49-F238E27FC236}">
                <a16:creationId xmlns:a16="http://schemas.microsoft.com/office/drawing/2014/main" id="{81E59779-321B-1720-21C8-3D0D62359430}"/>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1/18/2023 pm</a:t>
            </a:r>
          </a:p>
        </p:txBody>
      </p:sp>
      <p:sp>
        <p:nvSpPr>
          <p:cNvPr id="4" name="Footer Placeholder 3">
            <a:extLst>
              <a:ext uri="{FF2B5EF4-FFF2-40B4-BE49-F238E27FC236}">
                <a16:creationId xmlns:a16="http://schemas.microsoft.com/office/drawing/2014/main" id="{80F72CCF-D924-6FD1-D594-E09F308A89EF}"/>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AF2D22A8-2875-F35B-277E-BA385DD59FA4}"/>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6C3B0D05-0ECD-4D4D-B599-35C0EFF06F26}"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253086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a:t>Class – The Life Of Christ (343)</a:t>
            </a:r>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r>
              <a:rPr lang="en-US"/>
              <a:t>1/18/2023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AF9BC1F4-6BDF-45F3-A515-1FB6CF5E49EF}" type="slidenum">
              <a:rPr lang="en-US" smtClean="0"/>
              <a:t>‹#›</a:t>
            </a:fld>
            <a:endParaRPr lang="en-US"/>
          </a:p>
        </p:txBody>
      </p:sp>
    </p:spTree>
    <p:extLst>
      <p:ext uri="{BB962C8B-B14F-4D97-AF65-F5344CB8AC3E}">
        <p14:creationId xmlns:p14="http://schemas.microsoft.com/office/powerpoint/2010/main" val="1439638765"/>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8CE1DC73-61C9-405E-8322-F48E24BD0DFF}" type="datetimeFigureOut">
              <a:rPr lang="en-US" smtClean="0"/>
              <a:t>1/29/2023</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43204482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1/29/2023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528950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1/29/2023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4017481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1/29/2023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538065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8CE1DC73-61C9-405E-8322-F48E24BD0DFF}" type="datetimeFigureOut">
              <a:rPr lang="en-US" smtClean="0"/>
              <a:t>1/29/2023</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980471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8CE1DC73-61C9-405E-8322-F48E24BD0DFF}" type="datetimeFigureOut">
              <a:rPr lang="en-US" smtClean="0"/>
              <a:t>1/29/2023</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701746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8CE1DC73-61C9-405E-8322-F48E24BD0DFF}" type="datetimeFigureOut">
              <a:rPr lang="en-US" smtClean="0"/>
              <a:t>1/29/2023</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757785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8CE1DC73-61C9-405E-8322-F48E24BD0DFF}" type="datetimeFigureOut">
              <a:rPr lang="en-US" smtClean="0"/>
              <a:t>1/29/2023</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920876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8CE1DC73-61C9-405E-8322-F48E24BD0DFF}" type="datetimeFigureOut">
              <a:rPr lang="en-US" smtClean="0"/>
              <a:t>1/29/2023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490220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8CE1DC73-61C9-405E-8322-F48E24BD0DFF}" type="datetimeFigureOut">
              <a:rPr lang="en-US" smtClean="0"/>
              <a:t>1/29/2023</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86685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8CE1DC73-61C9-405E-8322-F48E24BD0DFF}" type="datetimeFigureOut">
              <a:rPr lang="en-US" smtClean="0"/>
              <a:t>1/29/2023</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414532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CE1DC73-61C9-405E-8322-F48E24BD0DFF}" type="datetimeFigureOut">
              <a:rPr lang="en-US" smtClean="0"/>
              <a:t>1/29/2023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5443967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56139"/>
            <a:ext cx="8229600" cy="1369606"/>
          </a:xfrm>
        </p:spPr>
        <p:txBody>
          <a:bodyPr>
            <a:spAutoFit/>
          </a:bodyPr>
          <a:lstStyle/>
          <a:p>
            <a:r>
              <a:rPr lang="en-US" dirty="0">
                <a:solidFill>
                  <a:schemeClr val="bg1"/>
                </a:solidFill>
                <a:effectLst>
                  <a:outerShdw blurRad="50800" dist="38100" dir="2700000" algn="tl" rotWithShape="0">
                    <a:prstClr val="black">
                      <a:alpha val="40000"/>
                    </a:prstClr>
                  </a:outerShdw>
                </a:effectLst>
              </a:rPr>
              <a:t>The Last Week </a:t>
            </a:r>
            <a:br>
              <a:rPr lang="en-US" dirty="0">
                <a:solidFill>
                  <a:schemeClr val="bg1"/>
                </a:solidFill>
                <a:effectLst>
                  <a:outerShdw blurRad="50800" dist="38100" dir="2700000" algn="tl" rotWithShape="0">
                    <a:prstClr val="black">
                      <a:alpha val="40000"/>
                    </a:prstClr>
                  </a:outerShdw>
                </a:effectLst>
              </a:rPr>
            </a:br>
            <a:r>
              <a:rPr lang="en-US" dirty="0">
                <a:solidFill>
                  <a:schemeClr val="bg1"/>
                </a:solidFill>
                <a:effectLst>
                  <a:outerShdw blurRad="50800" dist="38100" dir="2700000" algn="tl" rotWithShape="0">
                    <a:prstClr val="black">
                      <a:alpha val="40000"/>
                    </a:prstClr>
                  </a:outerShdw>
                </a:effectLst>
              </a:rPr>
              <a:t>Of Jesus’ Life</a:t>
            </a:r>
            <a:endParaRPr lang="en-US" dirty="0">
              <a:solidFill>
                <a:schemeClr val="bg1"/>
              </a:solidFill>
            </a:endParaRPr>
          </a:p>
        </p:txBody>
      </p:sp>
      <p:sp>
        <p:nvSpPr>
          <p:cNvPr id="3" name="Subtitle 2"/>
          <p:cNvSpPr>
            <a:spLocks noGrp="1"/>
          </p:cNvSpPr>
          <p:nvPr>
            <p:ph type="subTitle" idx="1"/>
          </p:nvPr>
        </p:nvSpPr>
        <p:spPr>
          <a:xfrm>
            <a:off x="685800" y="3429000"/>
            <a:ext cx="7772400" cy="1277273"/>
          </a:xfrm>
        </p:spPr>
        <p:txBody>
          <a:bodyPr>
            <a:spAutoFit/>
          </a:bodyPr>
          <a:lstStyle/>
          <a:p>
            <a:r>
              <a:rPr lang="en-US" sz="3600" b="1" dirty="0">
                <a:solidFill>
                  <a:schemeClr val="tx1"/>
                </a:solidFill>
              </a:rPr>
              <a:t>The Resurrection and The Ascension</a:t>
            </a:r>
          </a:p>
          <a:p>
            <a:r>
              <a:rPr lang="en-US" sz="3600" dirty="0">
                <a:solidFill>
                  <a:schemeClr val="tx1"/>
                </a:solidFill>
              </a:rPr>
              <a:t>1 Corinthians 15:1-19</a:t>
            </a: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white"/>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a:ln>
                <a:noFill/>
              </a:ln>
              <a:solidFill>
                <a:prstClr val="white"/>
              </a:solidFill>
              <a:effectLst/>
              <a:uLnTx/>
              <a:uFillTx/>
              <a:latin typeface="Franklin Gothic Book"/>
              <a:ea typeface="+mj-ea"/>
              <a:cs typeface="+mj-cs"/>
            </a:endParaRPr>
          </a:p>
        </p:txBody>
      </p:sp>
      <p:sp>
        <p:nvSpPr>
          <p:cNvPr id="5" name="TextBox 4">
            <a:extLst>
              <a:ext uri="{FF2B5EF4-FFF2-40B4-BE49-F238E27FC236}">
                <a16:creationId xmlns:a16="http://schemas.microsoft.com/office/drawing/2014/main" id="{C6E85D07-38C6-1ED0-7A5D-F1034AEB6981}"/>
              </a:ext>
            </a:extLst>
          </p:cNvPr>
          <p:cNvSpPr txBox="1"/>
          <p:nvPr/>
        </p:nvSpPr>
        <p:spPr>
          <a:xfrm>
            <a:off x="3098462" y="5277505"/>
            <a:ext cx="3182281"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January 18, 2023</a:t>
            </a:r>
          </a:p>
        </p:txBody>
      </p:sp>
    </p:spTree>
    <p:extLst>
      <p:ext uri="{BB962C8B-B14F-4D97-AF65-F5344CB8AC3E}">
        <p14:creationId xmlns:p14="http://schemas.microsoft.com/office/powerpoint/2010/main" val="4271130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618F0DD-5F08-A628-4219-6AD68B9FDFBC}"/>
              </a:ext>
            </a:extLst>
          </p:cNvPr>
          <p:cNvSpPr>
            <a:spLocks noGrp="1" noChangeArrowheads="1"/>
          </p:cNvSpPr>
          <p:nvPr>
            <p:ph type="ctrTitle"/>
          </p:nvPr>
        </p:nvSpPr>
        <p:spPr>
          <a:solidFill>
            <a:schemeClr val="accent1"/>
          </a:solidFill>
        </p:spPr>
        <p:txBody>
          <a:bodyPr/>
          <a:lstStyle/>
          <a:p>
            <a:pPr eaLnBrk="1" hangingPunct="1">
              <a:defRPr/>
            </a:pPr>
            <a:r>
              <a:rPr lang="en-US" dirty="0"/>
              <a:t>A Kingdom Which Cannot Be Moved</a:t>
            </a:r>
          </a:p>
        </p:txBody>
      </p:sp>
      <p:sp>
        <p:nvSpPr>
          <p:cNvPr id="2051" name="Rectangle 3">
            <a:extLst>
              <a:ext uri="{FF2B5EF4-FFF2-40B4-BE49-F238E27FC236}">
                <a16:creationId xmlns:a16="http://schemas.microsoft.com/office/drawing/2014/main" id="{BAAA995F-8EF0-0A16-16E2-078A61D74D46}"/>
              </a:ext>
            </a:extLst>
          </p:cNvPr>
          <p:cNvSpPr>
            <a:spLocks noGrp="1" noChangeArrowheads="1"/>
          </p:cNvSpPr>
          <p:nvPr>
            <p:ph type="subTitle" idx="1"/>
          </p:nvPr>
        </p:nvSpPr>
        <p:spPr/>
        <p:txBody>
          <a:bodyPr/>
          <a:lstStyle/>
          <a:p>
            <a:pPr eaLnBrk="1" hangingPunct="1">
              <a:defRPr/>
            </a:pPr>
            <a:r>
              <a:rPr lang="en-US" sz="4800" dirty="0">
                <a:solidFill>
                  <a:schemeClr val="tx1"/>
                </a:solidFill>
              </a:rPr>
              <a:t>Hebrews 12:22-28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3153839-0EDF-23E9-F086-772C0DA9EF98}"/>
              </a:ext>
            </a:extLst>
          </p:cNvPr>
          <p:cNvSpPr>
            <a:spLocks noGrp="1" noChangeArrowheads="1"/>
          </p:cNvSpPr>
          <p:nvPr>
            <p:ph type="title"/>
          </p:nvPr>
        </p:nvSpPr>
        <p:spPr>
          <a:xfrm>
            <a:off x="685800" y="304800"/>
            <a:ext cx="7717055" cy="859857"/>
          </a:xfrm>
          <a:noFill/>
        </p:spPr>
        <p:txBody>
          <a:bodyPr/>
          <a:lstStyle/>
          <a:p>
            <a:pPr eaLnBrk="1" hangingPunct="1">
              <a:defRPr/>
            </a:pPr>
            <a:r>
              <a:rPr lang="en-US"/>
              <a:t>Kingdom Prophesied</a:t>
            </a:r>
          </a:p>
        </p:txBody>
      </p:sp>
      <p:sp>
        <p:nvSpPr>
          <p:cNvPr id="3075" name="Rectangle 3">
            <a:extLst>
              <a:ext uri="{FF2B5EF4-FFF2-40B4-BE49-F238E27FC236}">
                <a16:creationId xmlns:a16="http://schemas.microsoft.com/office/drawing/2014/main" id="{4C0EA535-024D-4298-4CCE-F298C134E5F8}"/>
              </a:ext>
            </a:extLst>
          </p:cNvPr>
          <p:cNvSpPr>
            <a:spLocks noGrp="1" noChangeArrowheads="1"/>
          </p:cNvSpPr>
          <p:nvPr>
            <p:ph type="body" idx="1"/>
          </p:nvPr>
        </p:nvSpPr>
        <p:spPr/>
        <p:txBody>
          <a:bodyPr/>
          <a:lstStyle/>
          <a:p>
            <a:pPr eaLnBrk="1" hangingPunct="1">
              <a:defRPr/>
            </a:pPr>
            <a:r>
              <a:rPr lang="en-US" sz="3600" dirty="0"/>
              <a:t>Daniel 2:44-45 Kingdom would not be destroyed.</a:t>
            </a:r>
          </a:p>
          <a:p>
            <a:pPr eaLnBrk="1" hangingPunct="1">
              <a:defRPr/>
            </a:pPr>
            <a:r>
              <a:rPr lang="en-US" sz="3600" dirty="0"/>
              <a:t>Daniel 7:13-14 Kingdom given when Son of Man ascends.</a:t>
            </a:r>
          </a:p>
          <a:p>
            <a:pPr eaLnBrk="1" hangingPunct="1">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362BD60-0C70-428E-6A5E-0FCDD80B6CD1}"/>
              </a:ext>
            </a:extLst>
          </p:cNvPr>
          <p:cNvSpPr>
            <a:spLocks noGrp="1" noChangeArrowheads="1"/>
          </p:cNvSpPr>
          <p:nvPr>
            <p:ph type="title"/>
          </p:nvPr>
        </p:nvSpPr>
        <p:spPr>
          <a:noFill/>
        </p:spPr>
        <p:txBody>
          <a:bodyPr/>
          <a:lstStyle/>
          <a:p>
            <a:pPr eaLnBrk="1" hangingPunct="1">
              <a:defRPr/>
            </a:pPr>
            <a:r>
              <a:rPr lang="en-US"/>
              <a:t>Kingdom “At Hand”</a:t>
            </a:r>
          </a:p>
        </p:txBody>
      </p:sp>
      <p:sp>
        <p:nvSpPr>
          <p:cNvPr id="4099" name="Rectangle 3">
            <a:extLst>
              <a:ext uri="{FF2B5EF4-FFF2-40B4-BE49-F238E27FC236}">
                <a16:creationId xmlns:a16="http://schemas.microsoft.com/office/drawing/2014/main" id="{356519C4-A7AF-3E96-64D0-41BABBF956B0}"/>
              </a:ext>
            </a:extLst>
          </p:cNvPr>
          <p:cNvSpPr>
            <a:spLocks noGrp="1" noChangeArrowheads="1"/>
          </p:cNvSpPr>
          <p:nvPr>
            <p:ph type="body" idx="1"/>
          </p:nvPr>
        </p:nvSpPr>
        <p:spPr>
          <a:xfrm>
            <a:off x="914399" y="1447800"/>
            <a:ext cx="8008219" cy="4572000"/>
          </a:xfrm>
        </p:spPr>
        <p:txBody>
          <a:bodyPr/>
          <a:lstStyle/>
          <a:p>
            <a:pPr eaLnBrk="1" hangingPunct="1">
              <a:defRPr/>
            </a:pPr>
            <a:r>
              <a:rPr lang="en-US" sz="3600" dirty="0"/>
              <a:t>John the Baptist. Matthew 3:1-3</a:t>
            </a:r>
          </a:p>
          <a:p>
            <a:pPr>
              <a:defRPr/>
            </a:pPr>
            <a:r>
              <a:rPr lang="en-US" sz="3600" dirty="0"/>
              <a:t>Jesus. Matthew 4:17; Mark 1:14-15; Matthew 16:28; Mark 9:1</a:t>
            </a:r>
          </a:p>
          <a:p>
            <a:pPr>
              <a:defRPr/>
            </a:pPr>
            <a:r>
              <a:rPr lang="en-US" sz="3600" dirty="0"/>
              <a:t>Apostles. Matthew 10:5-7</a:t>
            </a:r>
          </a:p>
          <a:p>
            <a:pPr>
              <a:defRPr/>
            </a:pPr>
            <a:r>
              <a:rPr lang="en-US" sz="3600" dirty="0"/>
              <a:t>The 70. Luke 10:1-9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381000" y="914400"/>
            <a:ext cx="8229600" cy="1143000"/>
          </a:xfrm>
        </p:spPr>
        <p:txBody>
          <a:bodyPr/>
          <a:lstStyle/>
          <a:p>
            <a:r>
              <a:rPr lang="en-US" sz="3200" dirty="0">
                <a:latin typeface="Arial" charset="0"/>
                <a:cs typeface="Arial" charset="0"/>
              </a:rPr>
              <a:t>Jesus Himself promised the keys of the kingdom.</a:t>
            </a:r>
          </a:p>
          <a:p>
            <a:pPr>
              <a:buNone/>
            </a:pPr>
            <a:endParaRPr lang="en-US" dirty="0">
              <a:latin typeface="Arial" charset="0"/>
              <a:cs typeface="Arial" charset="0"/>
            </a:endParaRPr>
          </a:p>
        </p:txBody>
      </p:sp>
      <p:sp>
        <p:nvSpPr>
          <p:cNvPr id="8196" name="Text Box 4"/>
          <p:cNvSpPr txBox="1">
            <a:spLocks noChangeArrowheads="1"/>
          </p:cNvSpPr>
          <p:nvPr/>
        </p:nvSpPr>
        <p:spPr bwMode="auto">
          <a:xfrm>
            <a:off x="533400" y="2133600"/>
            <a:ext cx="7772400" cy="4032250"/>
          </a:xfrm>
          <a:prstGeom prst="rect">
            <a:avLst/>
          </a:prstGeom>
          <a:noFill/>
          <a:ln w="12700">
            <a:noFill/>
            <a:miter lim="800000"/>
            <a:headEnd/>
            <a:tailEnd/>
          </a:ln>
        </p:spPr>
        <p:txBody>
          <a:bodyPr>
            <a:spAutoFit/>
          </a:bodyPr>
          <a:lstStyle/>
          <a:p>
            <a:r>
              <a:rPr lang="en-US" sz="3200" b="1" i="1" dirty="0">
                <a:latin typeface="Arial" charset="0"/>
                <a:cs typeface="Arial" charset="0"/>
              </a:rPr>
              <a:t>Matthew 16:18-19</a:t>
            </a:r>
            <a:r>
              <a:rPr lang="en-US" sz="3200" i="1" dirty="0">
                <a:latin typeface="Arial" charset="0"/>
                <a:cs typeface="Arial" charset="0"/>
              </a:rPr>
              <a:t> And I also say to you that you are Peter, and on this rock </a:t>
            </a:r>
            <a:r>
              <a:rPr lang="en-US" sz="3200" b="1" i="1" dirty="0">
                <a:solidFill>
                  <a:srgbClr val="FF0000"/>
                </a:solidFill>
                <a:latin typeface="Arial" charset="0"/>
                <a:cs typeface="Arial" charset="0"/>
              </a:rPr>
              <a:t>I will build My church</a:t>
            </a:r>
            <a:r>
              <a:rPr lang="en-US" sz="3200" i="1" dirty="0">
                <a:solidFill>
                  <a:srgbClr val="FF0000"/>
                </a:solidFill>
                <a:latin typeface="Arial" charset="0"/>
                <a:cs typeface="Arial" charset="0"/>
              </a:rPr>
              <a:t>, </a:t>
            </a:r>
            <a:r>
              <a:rPr lang="en-US" sz="3200" i="1" dirty="0">
                <a:latin typeface="Arial" charset="0"/>
                <a:cs typeface="Arial" charset="0"/>
              </a:rPr>
              <a:t>and </a:t>
            </a:r>
            <a:r>
              <a:rPr lang="en-US" sz="3200" i="1" u="sng" dirty="0">
                <a:latin typeface="Arial" charset="0"/>
                <a:cs typeface="Arial" charset="0"/>
              </a:rPr>
              <a:t>the gates of Hades shall not prevail against it</a:t>
            </a:r>
            <a:r>
              <a:rPr lang="en-US" sz="3200" i="1" dirty="0">
                <a:latin typeface="Arial" charset="0"/>
                <a:cs typeface="Arial" charset="0"/>
              </a:rPr>
              <a:t>. And I will give you the </a:t>
            </a:r>
            <a:r>
              <a:rPr lang="en-US" sz="3200" b="1" i="1" dirty="0">
                <a:solidFill>
                  <a:srgbClr val="FF0000"/>
                </a:solidFill>
                <a:latin typeface="Arial" charset="0"/>
                <a:cs typeface="Arial" charset="0"/>
              </a:rPr>
              <a:t>keys of the kingdom of heaven, </a:t>
            </a:r>
            <a:r>
              <a:rPr lang="en-US" sz="3200" i="1" dirty="0">
                <a:latin typeface="Arial" charset="0"/>
                <a:cs typeface="Arial" charset="0"/>
              </a:rPr>
              <a:t>and whatever you bind on earth will be bound in heaven, and whatever you loose on earth will be loosed in heaven.</a:t>
            </a:r>
          </a:p>
        </p:txBody>
      </p:sp>
      <p:sp>
        <p:nvSpPr>
          <p:cNvPr id="8204" name="Text Box 12"/>
          <p:cNvSpPr txBox="1">
            <a:spLocks noChangeArrowheads="1"/>
          </p:cNvSpPr>
          <p:nvPr/>
        </p:nvSpPr>
        <p:spPr bwMode="auto">
          <a:xfrm>
            <a:off x="228600" y="76200"/>
            <a:ext cx="8686800" cy="646113"/>
          </a:xfrm>
          <a:prstGeom prst="rect">
            <a:avLst/>
          </a:prstGeom>
          <a:noFill/>
          <a:ln w="12700">
            <a:noFill/>
            <a:miter lim="800000"/>
            <a:headEnd/>
            <a:tailEnd/>
          </a:ln>
          <a:effectLst/>
        </p:spPr>
        <p:txBody>
          <a:bodyPr>
            <a:spAutoFit/>
          </a:bodyPr>
          <a:lstStyle/>
          <a:p>
            <a:pPr algn="ctr">
              <a:spcBef>
                <a:spcPct val="50000"/>
              </a:spcBef>
              <a:defRPr/>
            </a:pPr>
            <a:r>
              <a:rPr lang="en-US" sz="3600" b="1" dirty="0">
                <a:solidFill>
                  <a:schemeClr val="tx2"/>
                </a:solidFill>
                <a:effectLst>
                  <a:outerShdw blurRad="38100" dist="38100" dir="2700000" algn="tl">
                    <a:srgbClr val="000000">
                      <a:alpha val="43137"/>
                    </a:srgbClr>
                  </a:outerShdw>
                </a:effectLst>
                <a:latin typeface="Arial" pitchFamily="34" charset="0"/>
                <a:cs typeface="Arial" pitchFamily="34" charset="0"/>
              </a:rPr>
              <a:t>The Kingdom To Be Established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381000" y="914400"/>
            <a:ext cx="8229600" cy="5638800"/>
          </a:xfrm>
        </p:spPr>
        <p:txBody>
          <a:bodyPr/>
          <a:lstStyle/>
          <a:p>
            <a:r>
              <a:rPr lang="en-US" sz="3400" dirty="0">
                <a:latin typeface="Arial" charset="0"/>
                <a:cs typeface="Arial" charset="0"/>
              </a:rPr>
              <a:t>Jews were looking for an earthly kingdom. John 6:15</a:t>
            </a:r>
            <a:br>
              <a:rPr lang="en-US" sz="3400" dirty="0">
                <a:latin typeface="Arial" charset="0"/>
                <a:cs typeface="Arial" charset="0"/>
              </a:rPr>
            </a:br>
            <a:r>
              <a:rPr lang="en-US" sz="3400" dirty="0">
                <a:latin typeface="Arial" charset="0"/>
                <a:cs typeface="Arial" charset="0"/>
              </a:rPr>
              <a:t>cf. Mark 11:9-10; Mark 15:13-14</a:t>
            </a:r>
          </a:p>
          <a:p>
            <a:r>
              <a:rPr lang="en-US" sz="3400" dirty="0">
                <a:latin typeface="Arial" charset="0"/>
                <a:cs typeface="Arial" charset="0"/>
              </a:rPr>
              <a:t>His disciples did not fully understand the nature of His kingdom. Cf. Matthew 18:1; 20:21; Acts 1:6; cf. Luke 19:11</a:t>
            </a:r>
          </a:p>
        </p:txBody>
      </p:sp>
      <p:sp>
        <p:nvSpPr>
          <p:cNvPr id="10250" name="Text Box 10"/>
          <p:cNvSpPr txBox="1">
            <a:spLocks noChangeArrowheads="1"/>
          </p:cNvSpPr>
          <p:nvPr/>
        </p:nvSpPr>
        <p:spPr bwMode="auto">
          <a:xfrm>
            <a:off x="228600" y="76200"/>
            <a:ext cx="8686800" cy="646331"/>
          </a:xfrm>
          <a:prstGeom prst="rect">
            <a:avLst/>
          </a:prstGeom>
          <a:noFill/>
          <a:ln w="12700">
            <a:noFill/>
            <a:miter lim="800000"/>
            <a:headEnd/>
            <a:tailEnd/>
          </a:ln>
          <a:effectLst/>
        </p:spPr>
        <p:txBody>
          <a:bodyPr>
            <a:spAutoFit/>
          </a:bodyPr>
          <a:lstStyle/>
          <a:p>
            <a:pPr algn="ctr">
              <a:spcBef>
                <a:spcPct val="50000"/>
              </a:spcBef>
              <a:defRPr/>
            </a:pPr>
            <a:r>
              <a:rPr lang="en-US" sz="3600" b="1" dirty="0">
                <a:solidFill>
                  <a:schemeClr val="tx2"/>
                </a:solidFill>
                <a:effectLst>
                  <a:outerShdw blurRad="38100" dist="38100" dir="2700000" algn="tl">
                    <a:srgbClr val="000000">
                      <a:alpha val="43137"/>
                    </a:srgbClr>
                  </a:outerShdw>
                </a:effectLst>
                <a:latin typeface="Arial" pitchFamily="34" charset="0"/>
                <a:cs typeface="Arial" pitchFamily="34" charset="0"/>
              </a:rPr>
              <a:t>The Kingdom To Be Established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457200" y="2209800"/>
            <a:ext cx="8229600" cy="3694112"/>
          </a:xfrm>
          <a:prstGeom prst="rect">
            <a:avLst/>
          </a:prstGeom>
          <a:noFill/>
          <a:ln w="12700">
            <a:noFill/>
            <a:miter lim="800000"/>
            <a:headEnd/>
            <a:tailEnd/>
          </a:ln>
        </p:spPr>
        <p:txBody>
          <a:bodyPr>
            <a:spAutoFit/>
          </a:bodyPr>
          <a:lstStyle/>
          <a:p>
            <a:r>
              <a:rPr lang="en-US" sz="2600" b="1" i="1" dirty="0">
                <a:latin typeface="Arial" charset="0"/>
                <a:cs typeface="Arial" charset="0"/>
              </a:rPr>
              <a:t>John 18:36-37</a:t>
            </a:r>
            <a:r>
              <a:rPr lang="en-US" sz="2600" i="1" dirty="0">
                <a:latin typeface="Arial" charset="0"/>
                <a:cs typeface="Arial" charset="0"/>
              </a:rPr>
              <a:t> Jesus answered, </a:t>
            </a:r>
            <a:r>
              <a:rPr lang="en-US" sz="2600" i="1" dirty="0">
                <a:solidFill>
                  <a:srgbClr val="FF0000"/>
                </a:solidFill>
                <a:latin typeface="Arial" charset="0"/>
                <a:cs typeface="Arial" charset="0"/>
              </a:rPr>
              <a:t>"</a:t>
            </a:r>
            <a:r>
              <a:rPr lang="en-US" sz="2600" b="1" i="1" dirty="0">
                <a:solidFill>
                  <a:srgbClr val="FF0000"/>
                </a:solidFill>
                <a:latin typeface="Arial" charset="0"/>
                <a:cs typeface="Arial" charset="0"/>
              </a:rPr>
              <a:t>My kingdom is not of this world</a:t>
            </a:r>
            <a:r>
              <a:rPr lang="en-US" sz="2600" i="1" dirty="0">
                <a:solidFill>
                  <a:srgbClr val="FF0000"/>
                </a:solidFill>
                <a:latin typeface="Arial" charset="0"/>
                <a:cs typeface="Arial" charset="0"/>
              </a:rPr>
              <a:t>. </a:t>
            </a:r>
            <a:r>
              <a:rPr lang="en-US" sz="2600" i="1" dirty="0">
                <a:latin typeface="Arial" charset="0"/>
                <a:cs typeface="Arial" charset="0"/>
              </a:rPr>
              <a:t>If My kingdom were of this world, My servants would fight, so that I should not be delivered to the Jews; but now My kingdom is not from here." Pilate therefore said to Him, "Are You a king then?" Jesus answered, "</a:t>
            </a:r>
            <a:r>
              <a:rPr lang="en-US" sz="2600" b="1" i="1" dirty="0">
                <a:solidFill>
                  <a:srgbClr val="FF0000"/>
                </a:solidFill>
                <a:latin typeface="Arial" charset="0"/>
                <a:cs typeface="Arial" charset="0"/>
              </a:rPr>
              <a:t>You say rightly that I am a king</a:t>
            </a:r>
            <a:r>
              <a:rPr lang="en-US" sz="2600" i="1" dirty="0">
                <a:latin typeface="Arial" charset="0"/>
                <a:cs typeface="Arial" charset="0"/>
              </a:rPr>
              <a:t>. For this cause I was born, and for this cause I have come into the world, that I should bear witness to the truth. </a:t>
            </a:r>
            <a:r>
              <a:rPr lang="en-US" sz="2600" b="1" i="1" dirty="0">
                <a:solidFill>
                  <a:srgbClr val="FF0000"/>
                </a:solidFill>
                <a:latin typeface="Arial" charset="0"/>
                <a:cs typeface="Arial" charset="0"/>
              </a:rPr>
              <a:t>Everyone who is of the truth hears My voice</a:t>
            </a:r>
            <a:r>
              <a:rPr lang="en-US" sz="2600" i="1" dirty="0">
                <a:solidFill>
                  <a:srgbClr val="FF0000"/>
                </a:solidFill>
                <a:latin typeface="Arial" charset="0"/>
                <a:cs typeface="Arial" charset="0"/>
              </a:rPr>
              <a:t>."</a:t>
            </a:r>
          </a:p>
        </p:txBody>
      </p:sp>
      <p:sp>
        <p:nvSpPr>
          <p:cNvPr id="7179" name="Rectangle 11"/>
          <p:cNvSpPr>
            <a:spLocks noGrp="1" noChangeArrowheads="1"/>
          </p:cNvSpPr>
          <p:nvPr>
            <p:ph idx="1"/>
          </p:nvPr>
        </p:nvSpPr>
        <p:spPr>
          <a:xfrm>
            <a:off x="381000" y="914400"/>
            <a:ext cx="8229600" cy="1066800"/>
          </a:xfrm>
          <a:noFill/>
        </p:spPr>
        <p:txBody>
          <a:bodyPr/>
          <a:lstStyle/>
          <a:p>
            <a:r>
              <a:rPr lang="en-US" sz="2800" b="1" dirty="0">
                <a:latin typeface="Arial" charset="0"/>
                <a:cs typeface="Arial" charset="0"/>
              </a:rPr>
              <a:t>Jesus told Pilate He was born to be a king</a:t>
            </a:r>
            <a:r>
              <a:rPr lang="en-US" b="1" dirty="0">
                <a:latin typeface="Arial" charset="0"/>
                <a:cs typeface="Arial" charset="0"/>
              </a:rPr>
              <a:t>.</a:t>
            </a:r>
          </a:p>
        </p:txBody>
      </p:sp>
      <p:sp>
        <p:nvSpPr>
          <p:cNvPr id="7180" name="Text Box 12"/>
          <p:cNvSpPr txBox="1">
            <a:spLocks noChangeArrowheads="1"/>
          </p:cNvSpPr>
          <p:nvPr/>
        </p:nvSpPr>
        <p:spPr bwMode="auto">
          <a:xfrm>
            <a:off x="228600" y="76200"/>
            <a:ext cx="8686800" cy="646113"/>
          </a:xfrm>
          <a:prstGeom prst="rect">
            <a:avLst/>
          </a:prstGeom>
          <a:noFill/>
          <a:ln w="12700">
            <a:noFill/>
            <a:miter lim="800000"/>
            <a:headEnd/>
            <a:tailEnd/>
          </a:ln>
          <a:effectLst/>
        </p:spPr>
        <p:txBody>
          <a:bodyPr>
            <a:spAutoFit/>
          </a:bodyPr>
          <a:lstStyle/>
          <a:p>
            <a:pPr algn="ctr">
              <a:spcBef>
                <a:spcPct val="50000"/>
              </a:spcBef>
              <a:defRPr/>
            </a:pPr>
            <a:r>
              <a:rPr lang="en-US" sz="3600" b="1" dirty="0">
                <a:solidFill>
                  <a:schemeClr val="tx2"/>
                </a:solidFill>
                <a:effectLst>
                  <a:outerShdw blurRad="38100" dist="38100" dir="2700000" algn="tl">
                    <a:srgbClr val="000000">
                      <a:alpha val="43137"/>
                    </a:srgbClr>
                  </a:outerShdw>
                </a:effectLst>
                <a:latin typeface="Arial" pitchFamily="34" charset="0"/>
                <a:cs typeface="Arial" pitchFamily="34" charset="0"/>
              </a:rPr>
              <a:t>Key Verses Regarding the Kingdom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7179">
                                            <p:txEl>
                                              <p:pRg st="0" end="0"/>
                                            </p:txEl>
                                          </p:spTgt>
                                        </p:tgtEl>
                                        <p:attrNameLst>
                                          <p:attrName>style.visibility</p:attrName>
                                        </p:attrNameLst>
                                      </p:cBhvr>
                                      <p:to>
                                        <p:strVal val="visible"/>
                                      </p:to>
                                    </p:set>
                                    <p:anim calcmode="lin" valueType="num">
                                      <p:cBhvr>
                                        <p:cTn id="7" dur="500" fill="hold"/>
                                        <p:tgtEl>
                                          <p:spTgt spid="717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179">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7171"/>
                                        </p:tgtEl>
                                        <p:attrNameLst>
                                          <p:attrName>style.visibility</p:attrName>
                                        </p:attrNameLst>
                                      </p:cBhvr>
                                      <p:to>
                                        <p:strVal val="visible"/>
                                      </p:to>
                                    </p:set>
                                    <p:anim calcmode="lin" valueType="num">
                                      <p:cBhvr>
                                        <p:cTn id="12" dur="500" fill="hold"/>
                                        <p:tgtEl>
                                          <p:spTgt spid="7171"/>
                                        </p:tgtEl>
                                        <p:attrNameLst>
                                          <p:attrName>ppt_w</p:attrName>
                                        </p:attrNameLst>
                                      </p:cBhvr>
                                      <p:tavLst>
                                        <p:tav tm="0">
                                          <p:val>
                                            <p:fltVal val="0"/>
                                          </p:val>
                                        </p:tav>
                                        <p:tav tm="100000">
                                          <p:val>
                                            <p:strVal val="#ppt_w"/>
                                          </p:val>
                                        </p:tav>
                                      </p:tavLst>
                                    </p:anim>
                                    <p:anim calcmode="lin" valueType="num">
                                      <p:cBhvr>
                                        <p:cTn id="13" dur="500" fill="hold"/>
                                        <p:tgtEl>
                                          <p:spTgt spid="717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381000" y="914400"/>
            <a:ext cx="8229600" cy="5638800"/>
          </a:xfrm>
        </p:spPr>
        <p:txBody>
          <a:bodyPr/>
          <a:lstStyle/>
          <a:p>
            <a:pPr>
              <a:buNone/>
            </a:pPr>
            <a:r>
              <a:rPr lang="en-US" b="1" dirty="0">
                <a:latin typeface="Arial" charset="0"/>
                <a:cs typeface="Arial" charset="0"/>
              </a:rPr>
              <a:t>He instructed His disciples to wait in Jerusalem for the promise of the Father (cf. Luke 24:49-53; Acts 1:4)</a:t>
            </a:r>
          </a:p>
          <a:p>
            <a:pPr>
              <a:buNone/>
            </a:pPr>
            <a:r>
              <a:rPr lang="en-US" dirty="0">
                <a:latin typeface="Arial" charset="0"/>
                <a:cs typeface="Arial" charset="0"/>
              </a:rPr>
              <a:t>The Spirit (promise – power delivered) would guide the apostles into all truth</a:t>
            </a:r>
          </a:p>
          <a:p>
            <a:r>
              <a:rPr lang="en-US" dirty="0">
                <a:latin typeface="Arial" charset="0"/>
                <a:cs typeface="Arial" charset="0"/>
              </a:rPr>
              <a:t>Previously taught things would be remembered. </a:t>
            </a:r>
            <a:r>
              <a:rPr lang="en-US" sz="3000" dirty="0">
                <a:latin typeface="Arial" charset="0"/>
                <a:cs typeface="Arial" charset="0"/>
              </a:rPr>
              <a:t>John 16:13; 14:26</a:t>
            </a:r>
          </a:p>
          <a:p>
            <a:r>
              <a:rPr lang="en-US" dirty="0">
                <a:solidFill>
                  <a:schemeClr val="tx2"/>
                </a:solidFill>
                <a:latin typeface="Arial" charset="0"/>
                <a:cs typeface="Arial" charset="0"/>
              </a:rPr>
              <a:t>Jesus after speaking to the apostles about things concerning the kingdom </a:t>
            </a:r>
            <a:r>
              <a:rPr lang="en-US" dirty="0">
                <a:solidFill>
                  <a:srgbClr val="FF0000"/>
                </a:solidFill>
                <a:latin typeface="Arial" charset="0"/>
                <a:cs typeface="Arial" charset="0"/>
              </a:rPr>
              <a:t>(Acts 1:3) </a:t>
            </a:r>
            <a:r>
              <a:rPr lang="en-US" dirty="0">
                <a:solidFill>
                  <a:schemeClr val="tx2"/>
                </a:solidFill>
                <a:latin typeface="Arial" charset="0"/>
                <a:cs typeface="Arial" charset="0"/>
              </a:rPr>
              <a:t>ascended to heaven. </a:t>
            </a:r>
            <a:r>
              <a:rPr lang="en-US" dirty="0">
                <a:solidFill>
                  <a:srgbClr val="FF0000"/>
                </a:solidFill>
                <a:latin typeface="Arial" charset="0"/>
                <a:cs typeface="Arial" charset="0"/>
              </a:rPr>
              <a:t>(Acts 1:9-11)</a:t>
            </a:r>
          </a:p>
        </p:txBody>
      </p:sp>
      <p:sp>
        <p:nvSpPr>
          <p:cNvPr id="10250" name="Text Box 10"/>
          <p:cNvSpPr txBox="1">
            <a:spLocks noChangeArrowheads="1"/>
          </p:cNvSpPr>
          <p:nvPr/>
        </p:nvSpPr>
        <p:spPr bwMode="auto">
          <a:xfrm>
            <a:off x="228600" y="76200"/>
            <a:ext cx="8686800" cy="646113"/>
          </a:xfrm>
          <a:prstGeom prst="rect">
            <a:avLst/>
          </a:prstGeom>
          <a:noFill/>
          <a:ln w="12700">
            <a:noFill/>
            <a:miter lim="800000"/>
            <a:headEnd/>
            <a:tailEnd/>
          </a:ln>
          <a:effectLst/>
        </p:spPr>
        <p:txBody>
          <a:bodyPr>
            <a:spAutoFit/>
          </a:bodyPr>
          <a:lstStyle/>
          <a:p>
            <a:pPr algn="ctr">
              <a:spcBef>
                <a:spcPct val="50000"/>
              </a:spcBef>
              <a:defRPr/>
            </a:pPr>
            <a:r>
              <a:rPr lang="en-US" sz="3600" b="1" dirty="0">
                <a:solidFill>
                  <a:schemeClr val="tx2"/>
                </a:solidFill>
                <a:effectLst>
                  <a:outerShdw blurRad="38100" dist="38100" dir="2700000" algn="tl">
                    <a:srgbClr val="000000">
                      <a:alpha val="43137"/>
                    </a:srgbClr>
                  </a:outerShdw>
                </a:effectLst>
                <a:latin typeface="Arial" pitchFamily="34" charset="0"/>
                <a:cs typeface="Arial" pitchFamily="34" charset="0"/>
              </a:rPr>
              <a:t>The Kingdom of God is Established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 calcmode="lin" valueType="num">
                                      <p:cBhvr>
                                        <p:cTn id="7" dur="5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1024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p:cTn id="13" dur="500" fill="hold"/>
                                        <p:tgtEl>
                                          <p:spTgt spid="1024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1024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p:cTn id="19" dur="500" fill="hold"/>
                                        <p:tgtEl>
                                          <p:spTgt spid="1024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1024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381000" y="914400"/>
            <a:ext cx="8382000" cy="3540125"/>
          </a:xfrm>
          <a:prstGeom prst="rect">
            <a:avLst/>
          </a:prstGeom>
          <a:noFill/>
          <a:ln w="12700">
            <a:noFill/>
            <a:miter lim="800000"/>
            <a:headEnd/>
            <a:tailEnd/>
          </a:ln>
        </p:spPr>
        <p:txBody>
          <a:bodyPr>
            <a:spAutoFit/>
          </a:bodyPr>
          <a:lstStyle/>
          <a:p>
            <a:r>
              <a:rPr lang="en-US" sz="3200" b="1" i="1" dirty="0">
                <a:latin typeface="Arial" charset="0"/>
                <a:cs typeface="Arial" charset="0"/>
              </a:rPr>
              <a:t>Daniel 2:44</a:t>
            </a:r>
            <a:r>
              <a:rPr lang="en-US" sz="3200" i="1" dirty="0">
                <a:latin typeface="Arial" charset="0"/>
                <a:cs typeface="Arial" charset="0"/>
              </a:rPr>
              <a:t> “And in the days of these kings the God of heaven </a:t>
            </a:r>
            <a:r>
              <a:rPr lang="en-US" sz="3200" b="1" i="1" dirty="0">
                <a:solidFill>
                  <a:srgbClr val="FF0000"/>
                </a:solidFill>
                <a:latin typeface="Arial" charset="0"/>
                <a:cs typeface="Arial" charset="0"/>
              </a:rPr>
              <a:t>will set up a kingdom</a:t>
            </a:r>
            <a:r>
              <a:rPr lang="en-US" sz="3200" i="1" dirty="0">
                <a:solidFill>
                  <a:srgbClr val="FF0000"/>
                </a:solidFill>
                <a:latin typeface="Arial" charset="0"/>
                <a:cs typeface="Arial" charset="0"/>
              </a:rPr>
              <a:t> </a:t>
            </a:r>
            <a:r>
              <a:rPr lang="en-US" sz="3200" i="1" dirty="0">
                <a:latin typeface="Arial" charset="0"/>
                <a:cs typeface="Arial" charset="0"/>
              </a:rPr>
              <a:t>which shall never be destroyed; and the kingdom shall not be left to other people; it shall break in pieces and consume all these kingdoms, and it shall stand forever.”</a:t>
            </a:r>
          </a:p>
          <a:p>
            <a:endParaRPr lang="en-US" sz="3200" dirty="0">
              <a:solidFill>
                <a:srgbClr val="FFFFFF"/>
              </a:solidFill>
              <a:latin typeface="Arial" charset="0"/>
              <a:cs typeface="Arial" charset="0"/>
            </a:endParaRPr>
          </a:p>
        </p:txBody>
      </p:sp>
      <p:sp>
        <p:nvSpPr>
          <p:cNvPr id="6157" name="Text Box 13"/>
          <p:cNvSpPr txBox="1">
            <a:spLocks noChangeArrowheads="1"/>
          </p:cNvSpPr>
          <p:nvPr/>
        </p:nvSpPr>
        <p:spPr bwMode="auto">
          <a:xfrm>
            <a:off x="228600" y="76200"/>
            <a:ext cx="8686800" cy="646113"/>
          </a:xfrm>
          <a:prstGeom prst="rect">
            <a:avLst/>
          </a:prstGeom>
          <a:noFill/>
          <a:ln w="12700">
            <a:noFill/>
            <a:miter lim="800000"/>
            <a:headEnd/>
            <a:tailEnd/>
          </a:ln>
          <a:effectLst/>
        </p:spPr>
        <p:txBody>
          <a:bodyPr>
            <a:spAutoFit/>
          </a:bodyPr>
          <a:lstStyle/>
          <a:p>
            <a:pPr algn="ctr">
              <a:spcBef>
                <a:spcPct val="50000"/>
              </a:spcBef>
              <a:defRPr/>
            </a:pPr>
            <a:r>
              <a:rPr lang="en-US" sz="3600" b="1" dirty="0">
                <a:solidFill>
                  <a:schemeClr val="tx2"/>
                </a:solidFill>
                <a:effectLst>
                  <a:outerShdw blurRad="38100" dist="38100" dir="2700000" algn="tl">
                    <a:srgbClr val="000000">
                      <a:alpha val="43137"/>
                    </a:srgbClr>
                  </a:outerShdw>
                </a:effectLst>
                <a:latin typeface="Arial" pitchFamily="34" charset="0"/>
                <a:cs typeface="Arial" pitchFamily="34" charset="0"/>
              </a:rPr>
              <a:t>Key Verses Regarding the Kingdom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381000" y="914400"/>
            <a:ext cx="4114800" cy="5638800"/>
          </a:xfrm>
          <a:solidFill>
            <a:schemeClr val="bg1"/>
          </a:solidFill>
          <a:ln>
            <a:solidFill>
              <a:schemeClr val="bg1">
                <a:alpha val="0"/>
              </a:schemeClr>
            </a:solidFill>
          </a:ln>
        </p:spPr>
        <p:txBody>
          <a:bodyPr/>
          <a:lstStyle/>
          <a:p>
            <a:pPr>
              <a:buNone/>
            </a:pPr>
            <a:r>
              <a:rPr lang="en-US" sz="2000" i="1" dirty="0">
                <a:solidFill>
                  <a:schemeClr val="tx2"/>
                </a:solidFill>
                <a:latin typeface="Arial" charset="0"/>
                <a:cs typeface="Arial" charset="0"/>
              </a:rPr>
              <a:t>Cf. Daniel 7:13-14 “I saw in the night-visions, and, behold, there came with the clouds of heaven one like unto a son of man, and </a:t>
            </a:r>
            <a:r>
              <a:rPr lang="en-US" sz="2000" i="1" u="sng" dirty="0">
                <a:solidFill>
                  <a:schemeClr val="tx2"/>
                </a:solidFill>
                <a:latin typeface="Arial" charset="0"/>
                <a:cs typeface="Arial" charset="0"/>
              </a:rPr>
              <a:t>he came even to the ancient of days</a:t>
            </a:r>
            <a:r>
              <a:rPr lang="en-US" sz="2000" i="1" dirty="0">
                <a:solidFill>
                  <a:schemeClr val="tx2"/>
                </a:solidFill>
                <a:latin typeface="Arial" charset="0"/>
                <a:cs typeface="Arial" charset="0"/>
              </a:rPr>
              <a:t>, and they brought him near before him. And there was given him dominion, and glory, and </a:t>
            </a:r>
            <a:r>
              <a:rPr lang="en-US" sz="2800" b="1" i="1" dirty="0">
                <a:solidFill>
                  <a:srgbClr val="FF0000"/>
                </a:solidFill>
                <a:latin typeface="Arial" charset="0"/>
                <a:cs typeface="Arial" charset="0"/>
              </a:rPr>
              <a:t>a kingdom,</a:t>
            </a:r>
            <a:r>
              <a:rPr lang="en-US" sz="2000" i="1" dirty="0">
                <a:solidFill>
                  <a:srgbClr val="FF0000"/>
                </a:solidFill>
                <a:latin typeface="Arial" charset="0"/>
                <a:cs typeface="Arial" charset="0"/>
              </a:rPr>
              <a:t> that all the peoples, nations, and languages should serve him: </a:t>
            </a:r>
            <a:r>
              <a:rPr lang="en-US" sz="2000" i="1" dirty="0">
                <a:solidFill>
                  <a:schemeClr val="tx2"/>
                </a:solidFill>
                <a:latin typeface="Arial" charset="0"/>
                <a:cs typeface="Arial" charset="0"/>
              </a:rPr>
              <a:t>his dominion is an everlasting dominion, which shall not pass away, and his kingdom that which shall not be destroyed” (Cf. Acts 2:32-33)</a:t>
            </a:r>
          </a:p>
          <a:p>
            <a:pPr lvl="1"/>
            <a:endParaRPr lang="en-US" sz="2000" dirty="0">
              <a:solidFill>
                <a:schemeClr val="tx2"/>
              </a:solidFill>
              <a:latin typeface="Arial" charset="0"/>
              <a:cs typeface="Arial" charset="0"/>
            </a:endParaRPr>
          </a:p>
        </p:txBody>
      </p:sp>
      <p:sp>
        <p:nvSpPr>
          <p:cNvPr id="10250" name="Text Box 10"/>
          <p:cNvSpPr txBox="1">
            <a:spLocks noChangeArrowheads="1"/>
          </p:cNvSpPr>
          <p:nvPr/>
        </p:nvSpPr>
        <p:spPr bwMode="auto">
          <a:xfrm>
            <a:off x="228600" y="76200"/>
            <a:ext cx="8686800" cy="646113"/>
          </a:xfrm>
          <a:prstGeom prst="rect">
            <a:avLst/>
          </a:prstGeom>
          <a:noFill/>
          <a:ln w="12700">
            <a:noFill/>
            <a:miter lim="800000"/>
            <a:headEnd/>
            <a:tailEnd/>
          </a:ln>
          <a:effectLst/>
        </p:spPr>
        <p:txBody>
          <a:bodyPr>
            <a:spAutoFit/>
          </a:bodyPr>
          <a:lstStyle/>
          <a:p>
            <a:pPr algn="ctr">
              <a:spcBef>
                <a:spcPct val="50000"/>
              </a:spcBef>
              <a:defRPr/>
            </a:pPr>
            <a:r>
              <a:rPr lang="en-US" sz="3600" b="1" dirty="0">
                <a:solidFill>
                  <a:schemeClr val="tx2"/>
                </a:solidFill>
                <a:effectLst>
                  <a:outerShdw blurRad="38100" dist="38100" dir="2700000" algn="tl">
                    <a:srgbClr val="000000">
                      <a:alpha val="43137"/>
                    </a:srgbClr>
                  </a:outerShdw>
                </a:effectLst>
                <a:latin typeface="Arial" pitchFamily="34" charset="0"/>
                <a:cs typeface="Arial" pitchFamily="34" charset="0"/>
              </a:rPr>
              <a:t>The Kingdom of God is Established</a:t>
            </a:r>
          </a:p>
        </p:txBody>
      </p:sp>
      <p:sp>
        <p:nvSpPr>
          <p:cNvPr id="11" name="Rectangle 3"/>
          <p:cNvSpPr txBox="1">
            <a:spLocks noChangeArrowheads="1"/>
          </p:cNvSpPr>
          <p:nvPr/>
        </p:nvSpPr>
        <p:spPr bwMode="auto">
          <a:xfrm>
            <a:off x="4648200" y="838200"/>
            <a:ext cx="4191000" cy="5638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Pct val="100000"/>
              <a:tabLst/>
              <a:defRPr/>
            </a:pPr>
            <a:r>
              <a:rPr kumimoji="0" lang="en-US" sz="2000" b="0" i="1" u="none" strike="noStrike" kern="0" cap="none" spc="0" normalizeH="0" baseline="0" noProof="0" dirty="0">
                <a:ln>
                  <a:noFill/>
                </a:ln>
                <a:solidFill>
                  <a:schemeClr val="tx2"/>
                </a:solidFill>
                <a:effectLst/>
                <a:uLnTx/>
                <a:uFillTx/>
                <a:latin typeface="Arial" charset="0"/>
                <a:ea typeface="+mn-ea"/>
                <a:cs typeface="Arial" charset="0"/>
              </a:rPr>
              <a:t>Cf. Ephesians 1:20-23 “…which he wrought in Christ, when he raised him from the dead, and </a:t>
            </a:r>
            <a:r>
              <a:rPr kumimoji="0" lang="en-US" sz="2800" b="0" i="1" u="none" strike="noStrike" kern="0" cap="none" spc="0" normalizeH="0" baseline="0" noProof="0" dirty="0">
                <a:ln>
                  <a:noFill/>
                </a:ln>
                <a:solidFill>
                  <a:srgbClr val="FF0000"/>
                </a:solidFill>
                <a:effectLst/>
                <a:uLnTx/>
                <a:uFillTx/>
                <a:latin typeface="Arial" charset="0"/>
                <a:ea typeface="+mn-ea"/>
                <a:cs typeface="Arial" charset="0"/>
              </a:rPr>
              <a:t>made him to sit at his right hand </a:t>
            </a:r>
            <a:r>
              <a:rPr kumimoji="0" lang="en-US" sz="2000" b="0" i="1" u="none" strike="noStrike" kern="0" cap="none" spc="0" normalizeH="0" baseline="0" noProof="0" dirty="0">
                <a:ln>
                  <a:noFill/>
                </a:ln>
                <a:solidFill>
                  <a:schemeClr val="tx2"/>
                </a:solidFill>
                <a:effectLst/>
                <a:uLnTx/>
                <a:uFillTx/>
                <a:latin typeface="Arial" charset="0"/>
                <a:ea typeface="+mn-ea"/>
                <a:cs typeface="Arial" charset="0"/>
              </a:rPr>
              <a:t>in the heavenly (places), far above all rule, and authority, and power, and dominion, and every name that is named, not only in this world, but also in that which is to come: and he put all things in subjection under his feet, and gave him to be head over all things to the church, which is his body, the fulness of him that </a:t>
            </a:r>
            <a:r>
              <a:rPr kumimoji="0" lang="en-US" sz="2000" b="0" i="1" u="none" strike="noStrike" kern="0" cap="none" spc="0" normalizeH="0" baseline="0" noProof="0" dirty="0" err="1">
                <a:ln>
                  <a:noFill/>
                </a:ln>
                <a:solidFill>
                  <a:schemeClr val="tx2"/>
                </a:solidFill>
                <a:effectLst/>
                <a:uLnTx/>
                <a:uFillTx/>
                <a:latin typeface="Arial" charset="0"/>
                <a:ea typeface="+mn-ea"/>
                <a:cs typeface="Arial" charset="0"/>
              </a:rPr>
              <a:t>filleth</a:t>
            </a:r>
            <a:r>
              <a:rPr kumimoji="0" lang="en-US" sz="2000" b="0" i="1" u="none" strike="noStrike" kern="0" cap="none" spc="0" normalizeH="0" baseline="0" noProof="0" dirty="0">
                <a:ln>
                  <a:noFill/>
                </a:ln>
                <a:solidFill>
                  <a:schemeClr val="tx2"/>
                </a:solidFill>
                <a:effectLst/>
                <a:uLnTx/>
                <a:uFillTx/>
                <a:latin typeface="Arial" charset="0"/>
                <a:ea typeface="+mn-ea"/>
                <a:cs typeface="Arial" charset="0"/>
              </a:rPr>
              <a:t> all in all.”</a:t>
            </a:r>
            <a:br>
              <a:rPr kumimoji="0" lang="en-US" sz="2000" b="0" i="1" u="none" strike="noStrike" kern="0" cap="none" spc="0" normalizeH="0" baseline="0" noProof="0" dirty="0">
                <a:ln>
                  <a:noFill/>
                </a:ln>
                <a:solidFill>
                  <a:schemeClr val="tx2"/>
                </a:solidFill>
                <a:effectLst/>
                <a:uLnTx/>
                <a:uFillTx/>
                <a:latin typeface="Arial" charset="0"/>
                <a:ea typeface="+mn-ea"/>
                <a:cs typeface="Arial" charset="0"/>
              </a:rPr>
            </a:br>
            <a:r>
              <a:rPr kumimoji="0" lang="en-US" sz="2000" b="0" i="1" u="none" strike="noStrike" kern="0" cap="none" spc="0" normalizeH="0" baseline="0" noProof="0" dirty="0">
                <a:ln>
                  <a:noFill/>
                </a:ln>
                <a:solidFill>
                  <a:schemeClr val="tx2"/>
                </a:solidFill>
                <a:effectLst/>
                <a:uLnTx/>
                <a:uFillTx/>
                <a:latin typeface="Arial" charset="0"/>
                <a:ea typeface="+mn-ea"/>
                <a:cs typeface="Arial" charset="0"/>
              </a:rPr>
              <a:t>(Cf. Hebrews 12:28)</a:t>
            </a:r>
          </a:p>
          <a:p>
            <a:pPr marL="742950" marR="0" lvl="1" indent="-285750" algn="l" defTabSz="914400" rtl="0" eaLnBrk="0" fontAlgn="base" latinLnBrk="0" hangingPunct="0">
              <a:lnSpc>
                <a:spcPct val="100000"/>
              </a:lnSpc>
              <a:spcBef>
                <a:spcPct val="20000"/>
              </a:spcBef>
              <a:spcAft>
                <a:spcPct val="0"/>
              </a:spcAft>
              <a:buClrTx/>
              <a:buSzPct val="100000"/>
              <a:buFontTx/>
              <a:buChar char="–"/>
              <a:tabLst/>
              <a:defRPr/>
            </a:pPr>
            <a:endParaRPr kumimoji="0" lang="en-US" sz="2800" b="0" i="0" u="none" strike="noStrike" kern="0" cap="none" spc="0" normalizeH="0" baseline="0" noProof="0" dirty="0">
              <a:ln>
                <a:noFill/>
              </a:ln>
              <a:solidFill>
                <a:schemeClr val="tx2"/>
              </a:solidFill>
              <a:effectLst/>
              <a:uLnTx/>
              <a:uFillTx/>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24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 calcmode="lin" valueType="num">
                                      <p:cBhvr>
                                        <p:cTn id="12"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5551"/>
            <a:ext cx="8686800" cy="5293757"/>
          </a:xfrm>
          <a:noFill/>
        </p:spPr>
        <p:txBody>
          <a:bodyPr>
            <a:spAutoFit/>
          </a:bodyPr>
          <a:lstStyle/>
          <a:p>
            <a:pPr>
              <a:spcBef>
                <a:spcPts val="0"/>
              </a:spcBef>
              <a:buNone/>
            </a:pPr>
            <a:r>
              <a:rPr lang="en-US" dirty="0"/>
              <a:t>The tomb was found empty. Luke 24:1-8, </a:t>
            </a:r>
            <a:r>
              <a:rPr lang="en-US" i="1" dirty="0"/>
              <a:t>“</a:t>
            </a:r>
            <a:r>
              <a:rPr lang="en-US" b="1" i="1" dirty="0"/>
              <a:t>Why seek ye the living among the dead? He is not here, but is risen</a:t>
            </a:r>
            <a:r>
              <a:rPr lang="en-US" i="1" dirty="0"/>
              <a:t>.”</a:t>
            </a:r>
          </a:p>
          <a:p>
            <a:pPr marL="624078" indent="-514350">
              <a:spcBef>
                <a:spcPts val="0"/>
              </a:spcBef>
              <a:buClr>
                <a:schemeClr val="tx1"/>
              </a:buClr>
              <a:buFont typeface="+mj-lt"/>
              <a:buAutoNum type="arabicPeriod"/>
            </a:pPr>
            <a:r>
              <a:rPr lang="en-US" b="1" dirty="0"/>
              <a:t>Mary Magdalene.</a:t>
            </a:r>
            <a:r>
              <a:rPr lang="en-US" dirty="0"/>
              <a:t> Mark 16:9-11; John 20:11-18</a:t>
            </a:r>
          </a:p>
          <a:p>
            <a:pPr marL="624078" indent="-514350">
              <a:spcBef>
                <a:spcPts val="0"/>
              </a:spcBef>
              <a:buClr>
                <a:schemeClr val="tx1"/>
              </a:buClr>
              <a:buFont typeface="+mj-lt"/>
              <a:buAutoNum type="arabicPeriod"/>
            </a:pPr>
            <a:r>
              <a:rPr lang="en-US" b="1" dirty="0"/>
              <a:t>The women</a:t>
            </a:r>
            <a:r>
              <a:rPr lang="en-US" dirty="0"/>
              <a:t>. Matthew 28:9-10; Luke 24:9-11</a:t>
            </a:r>
          </a:p>
          <a:p>
            <a:pPr marL="624078" indent="-514350">
              <a:spcBef>
                <a:spcPts val="0"/>
              </a:spcBef>
              <a:buClr>
                <a:schemeClr val="tx1"/>
              </a:buClr>
              <a:buFont typeface="+mj-lt"/>
              <a:buAutoNum type="arabicPeriod"/>
            </a:pPr>
            <a:r>
              <a:rPr lang="en-US" b="1" dirty="0"/>
              <a:t>Peter</a:t>
            </a:r>
            <a:r>
              <a:rPr lang="en-US" dirty="0"/>
              <a:t>. Luke 24:34; 1 Corinthians 15:5</a:t>
            </a:r>
          </a:p>
          <a:p>
            <a:pPr marL="624078" indent="-514350">
              <a:spcBef>
                <a:spcPts val="0"/>
              </a:spcBef>
              <a:buClr>
                <a:schemeClr val="tx1"/>
              </a:buClr>
              <a:buFont typeface="+mj-lt"/>
              <a:buAutoNum type="arabicPeriod"/>
            </a:pPr>
            <a:r>
              <a:rPr lang="en-US" b="1" dirty="0"/>
              <a:t>The two disciples on their way to Emmaus</a:t>
            </a:r>
            <a:r>
              <a:rPr lang="en-US" dirty="0"/>
              <a:t>.</a:t>
            </a:r>
            <a:br>
              <a:rPr lang="en-US" dirty="0"/>
            </a:br>
            <a:r>
              <a:rPr lang="en-US" dirty="0"/>
              <a:t>Mark 16:12-13; Luke 24:13-15</a:t>
            </a:r>
          </a:p>
          <a:p>
            <a:pPr marL="624078" indent="-514350">
              <a:spcBef>
                <a:spcPts val="0"/>
              </a:spcBef>
              <a:buClr>
                <a:schemeClr val="tx1"/>
              </a:buClr>
              <a:buFont typeface="+mj-lt"/>
              <a:buAutoNum type="arabicPeriod"/>
            </a:pPr>
            <a:r>
              <a:rPr lang="en-US" b="1" dirty="0"/>
              <a:t>The eleven (minus one)</a:t>
            </a:r>
            <a:r>
              <a:rPr lang="en-US" dirty="0"/>
              <a:t>. Mark 16:14; Luke 24:36-43;</a:t>
            </a:r>
            <a:br>
              <a:rPr lang="en-US" dirty="0"/>
            </a:br>
            <a:r>
              <a:rPr lang="en-US" dirty="0"/>
              <a:t>John 20:19-25</a:t>
            </a:r>
          </a:p>
          <a:p>
            <a:pPr marL="624078" indent="-514350">
              <a:spcBef>
                <a:spcPts val="0"/>
              </a:spcBef>
              <a:buClr>
                <a:schemeClr val="tx1"/>
              </a:buClr>
              <a:buFont typeface="+mj-lt"/>
              <a:buAutoNum type="arabicPeriod"/>
            </a:pPr>
            <a:r>
              <a:rPr lang="en-US" b="1" dirty="0"/>
              <a:t>To the disciples, including Thomas</a:t>
            </a:r>
            <a:r>
              <a:rPr lang="en-US" dirty="0"/>
              <a:t>.</a:t>
            </a:r>
            <a:br>
              <a:rPr lang="en-US" b="1" dirty="0"/>
            </a:br>
            <a:r>
              <a:rPr lang="en-US" dirty="0"/>
              <a:t>John 20:24-28; 1 Corinthians 15:5</a:t>
            </a:r>
          </a:p>
          <a:p>
            <a:pPr marL="624078" indent="-514350">
              <a:spcBef>
                <a:spcPts val="0"/>
              </a:spcBef>
              <a:buClr>
                <a:schemeClr val="tx1"/>
              </a:buClr>
              <a:buFont typeface="+mj-lt"/>
              <a:buAutoNum type="arabicPeriod"/>
            </a:pPr>
            <a:r>
              <a:rPr lang="en-US" b="1" dirty="0"/>
              <a:t>The seven disciples at the Sea of Galilee</a:t>
            </a:r>
            <a:r>
              <a:rPr lang="en-US" dirty="0"/>
              <a:t>.</a:t>
            </a:r>
            <a:br>
              <a:rPr lang="en-US" dirty="0"/>
            </a:br>
            <a:r>
              <a:rPr lang="en-US" dirty="0"/>
              <a:t>John 21:1-25</a:t>
            </a:r>
          </a:p>
        </p:txBody>
      </p:sp>
      <p:sp>
        <p:nvSpPr>
          <p:cNvPr id="3" name="Title 2"/>
          <p:cNvSpPr>
            <a:spLocks noGrp="1"/>
          </p:cNvSpPr>
          <p:nvPr>
            <p:ph type="title"/>
          </p:nvPr>
        </p:nvSpPr>
        <p:spPr>
          <a:xfrm>
            <a:off x="697581" y="663585"/>
            <a:ext cx="7772400" cy="754053"/>
          </a:xfrm>
        </p:spPr>
        <p:txBody>
          <a:bodyPr>
            <a:spAutoFit/>
          </a:bodyPr>
          <a:lstStyle/>
          <a:p>
            <a:r>
              <a:rPr lang="en-US" b="1" dirty="0">
                <a:solidFill>
                  <a:schemeClr val="tx1"/>
                </a:solidFill>
              </a:rPr>
              <a:t>Evidence – Appearances </a:t>
            </a:r>
          </a:p>
        </p:txBody>
      </p:sp>
    </p:spTree>
    <p:extLst>
      <p:ext uri="{BB962C8B-B14F-4D97-AF65-F5344CB8AC3E}">
        <p14:creationId xmlns:p14="http://schemas.microsoft.com/office/powerpoint/2010/main" val="189873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p:cTn id="3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p:cTn id="37"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p:cTn id="43"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2">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00004"/>
            <a:ext cx="8686800" cy="5529719"/>
          </a:xfrm>
          <a:noFill/>
        </p:spPr>
        <p:txBody>
          <a:bodyPr>
            <a:spAutoFit/>
          </a:bodyPr>
          <a:lstStyle/>
          <a:p>
            <a:pPr>
              <a:buNone/>
            </a:pPr>
            <a:r>
              <a:rPr lang="en-US" sz="3300" dirty="0"/>
              <a:t>The tomb was found empty. Luke 24:1-8, </a:t>
            </a:r>
            <a:r>
              <a:rPr lang="en-US" sz="3300" i="1" dirty="0"/>
              <a:t>“</a:t>
            </a:r>
            <a:r>
              <a:rPr lang="en-US" sz="3300" b="1" i="1" dirty="0"/>
              <a:t>Why seek ye the living among the dead? He is not here, but is risen</a:t>
            </a:r>
            <a:r>
              <a:rPr lang="en-US" sz="3300" i="1" dirty="0"/>
              <a:t>.”</a:t>
            </a:r>
          </a:p>
          <a:p>
            <a:pPr marL="514350" indent="-514350">
              <a:buClr>
                <a:schemeClr val="tx1"/>
              </a:buClr>
              <a:buFont typeface="+mj-lt"/>
              <a:buAutoNum type="arabicPeriod" startAt="8"/>
            </a:pPr>
            <a:r>
              <a:rPr lang="en-US" sz="3300" b="1" dirty="0"/>
              <a:t>The eleven disciples on the mountain in Galilee</a:t>
            </a:r>
            <a:r>
              <a:rPr lang="en-US" sz="3300" dirty="0"/>
              <a:t>.</a:t>
            </a:r>
            <a:r>
              <a:rPr lang="de-DE" sz="3600" dirty="0"/>
              <a:t> Matthew 28:16-20; Mark 16:15-16; Luke 24:46-47</a:t>
            </a:r>
            <a:endParaRPr lang="en-US" sz="3300" b="1" dirty="0"/>
          </a:p>
          <a:p>
            <a:pPr marL="1006475" lvl="2" indent="-457200">
              <a:buClr>
                <a:schemeClr val="tx1"/>
              </a:buClr>
            </a:pPr>
            <a:r>
              <a:rPr lang="en-US" sz="3300" b="1" dirty="0"/>
              <a:t>Over 500 at once</a:t>
            </a:r>
            <a:r>
              <a:rPr lang="en-US" sz="3300" dirty="0"/>
              <a:t>. 1 Corinthians 15:6</a:t>
            </a:r>
          </a:p>
          <a:p>
            <a:pPr marL="742950" indent="-742950">
              <a:buClr>
                <a:schemeClr val="tx1"/>
              </a:buClr>
              <a:buFont typeface="+mj-lt"/>
              <a:buAutoNum type="arabicPeriod" startAt="8"/>
            </a:pPr>
            <a:r>
              <a:rPr lang="en-US" sz="3300" b="1" dirty="0"/>
              <a:t>James. </a:t>
            </a:r>
            <a:r>
              <a:rPr lang="en-US" sz="3300" dirty="0"/>
              <a:t>1 Corinthians 15:7 </a:t>
            </a:r>
            <a:r>
              <a:rPr lang="en-US" sz="3900" dirty="0"/>
              <a:t>(</a:t>
            </a:r>
            <a:r>
              <a:rPr lang="en-US" sz="3200" dirty="0"/>
              <a:t>Whether in Galilee or Jerusalem is uncertain. Brothers did not believe. John 7:5; Mark 3:20-21)</a:t>
            </a:r>
            <a:endParaRPr lang="en-US" sz="3900" dirty="0"/>
          </a:p>
        </p:txBody>
      </p:sp>
      <p:sp>
        <p:nvSpPr>
          <p:cNvPr id="3" name="Title 2"/>
          <p:cNvSpPr>
            <a:spLocks noGrp="1"/>
          </p:cNvSpPr>
          <p:nvPr>
            <p:ph type="title"/>
          </p:nvPr>
        </p:nvSpPr>
        <p:spPr>
          <a:xfrm>
            <a:off x="685800" y="345951"/>
            <a:ext cx="7772400" cy="754053"/>
          </a:xfrm>
        </p:spPr>
        <p:txBody>
          <a:bodyPr>
            <a:spAutoFit/>
          </a:bodyPr>
          <a:lstStyle/>
          <a:p>
            <a:r>
              <a:rPr lang="en-US" b="1" dirty="0">
                <a:solidFill>
                  <a:schemeClr val="tx1"/>
                </a:solidFill>
              </a:rPr>
              <a:t>Evidence – Appearances </a:t>
            </a:r>
          </a:p>
        </p:txBody>
      </p:sp>
    </p:spTree>
    <p:extLst>
      <p:ext uri="{BB962C8B-B14F-4D97-AF65-F5344CB8AC3E}">
        <p14:creationId xmlns:p14="http://schemas.microsoft.com/office/powerpoint/2010/main" val="1251799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p:cTn id="1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686800" cy="3416320"/>
          </a:xfrm>
        </p:spPr>
        <p:txBody>
          <a:bodyPr>
            <a:spAutoFit/>
          </a:bodyPr>
          <a:lstStyle/>
          <a:p>
            <a:pPr>
              <a:buNone/>
            </a:pPr>
            <a:r>
              <a:rPr lang="en-US" sz="3600" b="1" dirty="0"/>
              <a:t>All the apostles on the Mount of Olives</a:t>
            </a:r>
            <a:r>
              <a:rPr lang="en-US" sz="3600" dirty="0"/>
              <a:t>.</a:t>
            </a:r>
            <a:endParaRPr lang="en-US" sz="2800" dirty="0"/>
          </a:p>
          <a:p>
            <a:r>
              <a:rPr lang="en-US" sz="3200" dirty="0"/>
              <a:t>Jesus showed Himself alive for 40 days. Acts 1:3</a:t>
            </a:r>
          </a:p>
          <a:p>
            <a:r>
              <a:rPr lang="en-US" sz="3200" dirty="0"/>
              <a:t>All things must be fulfilled. Luke 24:48</a:t>
            </a:r>
          </a:p>
          <a:p>
            <a:r>
              <a:rPr lang="en-US" sz="3200" dirty="0"/>
              <a:t>Apostles to go to the city (Jerusalem) and wait. </a:t>
            </a:r>
            <a:br>
              <a:rPr lang="en-US" sz="3200" dirty="0"/>
            </a:br>
            <a:r>
              <a:rPr lang="en-US" sz="3200" dirty="0"/>
              <a:t>Luke 24:49</a:t>
            </a:r>
          </a:p>
          <a:p>
            <a:r>
              <a:rPr lang="en-US" sz="3200" dirty="0"/>
              <a:t>Wait for the promise of the Father. Acts 1:4, 8</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117769" y="72721"/>
            <a:ext cx="8931962" cy="1708160"/>
          </a:xfrm>
        </p:spPr>
        <p:txBody>
          <a:bodyPr wrap="square">
            <a:spAutoFit/>
          </a:bodyPr>
          <a:lstStyle/>
          <a:p>
            <a:r>
              <a:rPr lang="en-US" sz="4000" b="1" dirty="0">
                <a:solidFill>
                  <a:schemeClr val="tx1"/>
                </a:solidFill>
              </a:rPr>
              <a:t>Jesus’ Tenth Appearance and Ascension. </a:t>
            </a:r>
            <a:r>
              <a:rPr lang="en-US" sz="3100" b="1" dirty="0">
                <a:solidFill>
                  <a:schemeClr val="tx1"/>
                </a:solidFill>
              </a:rPr>
              <a:t>Mark 16:19-20; Luke 24:44-53; Acts 1:3-12; </a:t>
            </a:r>
            <a:br>
              <a:rPr lang="en-US" sz="3100" b="1" dirty="0">
                <a:solidFill>
                  <a:schemeClr val="tx1"/>
                </a:solidFill>
              </a:rPr>
            </a:br>
            <a:r>
              <a:rPr lang="en-US" sz="3100" b="1" dirty="0">
                <a:solidFill>
                  <a:schemeClr val="tx1"/>
                </a:solidFill>
              </a:rPr>
              <a:t>1 Corinthians 15:7</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79" y="1828800"/>
            <a:ext cx="8686800" cy="5103961"/>
          </a:xfrm>
        </p:spPr>
        <p:txBody>
          <a:bodyPr>
            <a:spAutoFit/>
          </a:bodyPr>
          <a:lstStyle/>
          <a:p>
            <a:pPr>
              <a:buNone/>
            </a:pPr>
            <a:r>
              <a:rPr lang="en-US" sz="3200" b="1" dirty="0"/>
              <a:t>All the apostles on the Mount of Olives.</a:t>
            </a:r>
            <a:endParaRPr lang="en-US" sz="3200" dirty="0"/>
          </a:p>
          <a:p>
            <a:r>
              <a:rPr lang="en-US" sz="2800" dirty="0"/>
              <a:t> </a:t>
            </a:r>
            <a:r>
              <a:rPr lang="en-US" sz="3200" dirty="0"/>
              <a:t>A proof of His </a:t>
            </a:r>
            <a:r>
              <a:rPr lang="en-US" sz="3200" b="1" dirty="0"/>
              <a:t>Messiahship. </a:t>
            </a:r>
            <a:r>
              <a:rPr lang="en-US" sz="3200" dirty="0"/>
              <a:t>John 6:62</a:t>
            </a:r>
          </a:p>
          <a:p>
            <a:r>
              <a:rPr lang="en-US" sz="3200" dirty="0"/>
              <a:t> Enabled the </a:t>
            </a:r>
            <a:r>
              <a:rPr lang="en-US" sz="3200" b="1" dirty="0"/>
              <a:t>sending of the Holy Spirit.</a:t>
            </a:r>
            <a:br>
              <a:rPr lang="en-US" sz="3200" b="1" dirty="0"/>
            </a:br>
            <a:r>
              <a:rPr lang="en-US" sz="3200" b="1" dirty="0"/>
              <a:t> </a:t>
            </a:r>
            <a:r>
              <a:rPr lang="en-US" sz="3200" dirty="0"/>
              <a:t>John 16:5-7</a:t>
            </a:r>
          </a:p>
          <a:p>
            <a:r>
              <a:rPr lang="en-US" sz="3200" dirty="0"/>
              <a:t>Established Jesus as </a:t>
            </a:r>
            <a:r>
              <a:rPr lang="en-US" sz="3200" b="1" dirty="0"/>
              <a:t>King</a:t>
            </a:r>
            <a:r>
              <a:rPr lang="en-US" sz="3200" dirty="0"/>
              <a:t> over His Kingdom.</a:t>
            </a:r>
            <a:br>
              <a:rPr lang="en-US" sz="3200" dirty="0"/>
            </a:br>
            <a:r>
              <a:rPr lang="en-US" sz="3200" dirty="0"/>
              <a:t>Mark 16:19.</a:t>
            </a:r>
          </a:p>
          <a:p>
            <a:pPr lvl="1"/>
            <a:r>
              <a:rPr lang="en-US" sz="2800" i="1" dirty="0"/>
              <a:t>“Right hand of God” </a:t>
            </a:r>
            <a:r>
              <a:rPr lang="en-US" sz="2800" dirty="0"/>
              <a:t>– Position of favor, trust, and power.</a:t>
            </a:r>
            <a:br>
              <a:rPr lang="en-US" sz="2800" dirty="0"/>
            </a:br>
            <a:r>
              <a:rPr lang="en-US" sz="2800" dirty="0"/>
              <a:t>Acts 2:33ff; Psalms 110:1</a:t>
            </a:r>
          </a:p>
          <a:p>
            <a:pPr lvl="1"/>
            <a:r>
              <a:rPr lang="en-US" sz="2800" dirty="0"/>
              <a:t>Daniel 7:13-14 – Daniel’s vision prophesied this event.</a:t>
            </a:r>
            <a:br>
              <a:rPr lang="en-US" sz="2800" dirty="0"/>
            </a:br>
            <a:r>
              <a:rPr lang="en-US" sz="2800" dirty="0"/>
              <a:t>cf. Ephesians 1:20-23</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117769" y="72721"/>
            <a:ext cx="8931962" cy="1708160"/>
          </a:xfrm>
        </p:spPr>
        <p:txBody>
          <a:bodyPr wrap="square">
            <a:spAutoFit/>
          </a:bodyPr>
          <a:lstStyle/>
          <a:p>
            <a:r>
              <a:rPr lang="en-US" sz="4000" b="1" dirty="0">
                <a:solidFill>
                  <a:schemeClr val="tx1"/>
                </a:solidFill>
              </a:rPr>
              <a:t>Jesus’ Tenth Appearance and Ascension. </a:t>
            </a:r>
            <a:r>
              <a:rPr lang="en-US" sz="3100" b="1" dirty="0">
                <a:solidFill>
                  <a:schemeClr val="tx1"/>
                </a:solidFill>
              </a:rPr>
              <a:t>Mark 16:19-20; Luke 24:44-53; </a:t>
            </a:r>
            <a:r>
              <a:rPr lang="en-US" sz="3100" b="1" dirty="0">
                <a:solidFill>
                  <a:srgbClr val="FF0000"/>
                </a:solidFill>
              </a:rPr>
              <a:t>Acts 1:3-12</a:t>
            </a:r>
            <a:r>
              <a:rPr lang="en-US" sz="3100" b="1" dirty="0">
                <a:solidFill>
                  <a:schemeClr val="tx1"/>
                </a:solidFill>
              </a:rPr>
              <a:t>; </a:t>
            </a:r>
            <a:br>
              <a:rPr lang="en-US" sz="3100" b="1" dirty="0">
                <a:solidFill>
                  <a:schemeClr val="tx1"/>
                </a:solidFill>
              </a:rPr>
            </a:br>
            <a:r>
              <a:rPr lang="en-US" sz="3100" b="1" dirty="0">
                <a:solidFill>
                  <a:schemeClr val="tx1"/>
                </a:solidFill>
              </a:rPr>
              <a:t>1 Corinthians 15:7</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p:cTn id="2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4" end="4"/>
                                            </p:txEl>
                                          </p:spTgt>
                                        </p:tgtEl>
                                        <p:attrNameLst>
                                          <p:attrName>ppt_h</p:attrName>
                                        </p:attrNameLst>
                                      </p:cBhvr>
                                      <p:tavLst>
                                        <p:tav tm="0">
                                          <p:val>
                                            <p:strVal val="#ppt_h"/>
                                          </p:val>
                                        </p:tav>
                                        <p:tav tm="100000">
                                          <p:val>
                                            <p:strVal val="#ppt_h"/>
                                          </p:val>
                                        </p:tav>
                                      </p:tavLst>
                                    </p:anim>
                                  </p:childTnLst>
                                </p:cTn>
                              </p:par>
                              <p:par>
                                <p:cTn id="25" presetID="17" presetClass="entr" presetSubtype="10"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p:cTn id="2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79" y="1828800"/>
            <a:ext cx="8686800" cy="4955203"/>
          </a:xfrm>
          <a:noFill/>
        </p:spPr>
        <p:txBody>
          <a:bodyPr>
            <a:spAutoFit/>
          </a:bodyPr>
          <a:lstStyle/>
          <a:p>
            <a:pPr>
              <a:spcBef>
                <a:spcPts val="0"/>
              </a:spcBef>
            </a:pPr>
            <a:r>
              <a:rPr lang="en-US" sz="3200" dirty="0"/>
              <a:t>Established Him to serve as </a:t>
            </a:r>
            <a:r>
              <a:rPr lang="en-US" sz="3200" b="1" dirty="0"/>
              <a:t>High Priest</a:t>
            </a:r>
            <a:r>
              <a:rPr lang="en-US" sz="3200" dirty="0"/>
              <a:t> over the House of God. Hebrews 4:14-16</a:t>
            </a:r>
          </a:p>
          <a:p>
            <a:pPr lvl="1">
              <a:spcBef>
                <a:spcPts val="0"/>
              </a:spcBef>
            </a:pPr>
            <a:r>
              <a:rPr lang="en-US" sz="2800" dirty="0"/>
              <a:t>Offer Himself as </a:t>
            </a:r>
            <a:r>
              <a:rPr lang="en-US" sz="2800" b="1" dirty="0"/>
              <a:t>sacrifice for sins</a:t>
            </a:r>
            <a:r>
              <a:rPr lang="en-US" sz="2800" dirty="0"/>
              <a:t>. Hebrews 9:24, 11-12.</a:t>
            </a:r>
          </a:p>
          <a:p>
            <a:pPr lvl="1">
              <a:spcBef>
                <a:spcPts val="0"/>
              </a:spcBef>
            </a:pPr>
            <a:r>
              <a:rPr lang="en-US" sz="2800" b="1" dirty="0"/>
              <a:t>He intercedes </a:t>
            </a:r>
            <a:r>
              <a:rPr lang="en-US" sz="2800" dirty="0"/>
              <a:t>(pleads our cause) for us. Hebrews 9:24; 7:25.</a:t>
            </a:r>
          </a:p>
          <a:p>
            <a:pPr>
              <a:spcBef>
                <a:spcPts val="0"/>
              </a:spcBef>
            </a:pPr>
            <a:r>
              <a:rPr lang="en-US" sz="3200" dirty="0"/>
              <a:t>Establishes our </a:t>
            </a:r>
            <a:r>
              <a:rPr lang="en-US" sz="3200" b="1" dirty="0"/>
              <a:t>Hope. </a:t>
            </a:r>
            <a:r>
              <a:rPr lang="en-US" sz="3200" dirty="0"/>
              <a:t>1 Thessalonians 4:13, 16-17; Acts 1:10-11</a:t>
            </a:r>
            <a:endParaRPr lang="en-US" sz="2000" dirty="0"/>
          </a:p>
          <a:p>
            <a:pPr>
              <a:spcBef>
                <a:spcPts val="0"/>
              </a:spcBef>
              <a:buNone/>
            </a:pPr>
            <a:r>
              <a:rPr lang="en-US" sz="2400" b="1" dirty="0">
                <a:solidFill>
                  <a:srgbClr val="FF0000"/>
                </a:solidFill>
              </a:rPr>
              <a:t>1 Timothy 3:16</a:t>
            </a:r>
            <a:r>
              <a:rPr lang="en-US" sz="2400" dirty="0">
                <a:solidFill>
                  <a:srgbClr val="FF0000"/>
                </a:solidFill>
              </a:rPr>
              <a:t>, </a:t>
            </a:r>
            <a:r>
              <a:rPr lang="en-US" sz="2400" i="1" dirty="0">
                <a:solidFill>
                  <a:srgbClr val="FF0000"/>
                </a:solidFill>
              </a:rPr>
              <a:t>“</a:t>
            </a:r>
            <a:r>
              <a:rPr lang="en-US" sz="2400" b="1" i="1" dirty="0">
                <a:solidFill>
                  <a:srgbClr val="FF0000"/>
                </a:solidFill>
              </a:rPr>
              <a:t>And without controversy great is the mystery of godliness; He who was </a:t>
            </a:r>
            <a:r>
              <a:rPr lang="en-US" sz="2400" b="1" i="1" u="sng" dirty="0">
                <a:solidFill>
                  <a:srgbClr val="FF0000"/>
                </a:solidFill>
              </a:rPr>
              <a:t>manifested in the flesh</a:t>
            </a:r>
            <a:r>
              <a:rPr lang="en-US" sz="2400" b="1" i="1" dirty="0">
                <a:solidFill>
                  <a:srgbClr val="FF0000"/>
                </a:solidFill>
              </a:rPr>
              <a:t>, </a:t>
            </a:r>
            <a:r>
              <a:rPr lang="en-US" sz="2400" b="1" i="1" u="sng" dirty="0">
                <a:solidFill>
                  <a:srgbClr val="FF0000"/>
                </a:solidFill>
              </a:rPr>
              <a:t>Justified in the spirit</a:t>
            </a:r>
            <a:r>
              <a:rPr lang="en-US" sz="2400" b="1" i="1" dirty="0">
                <a:solidFill>
                  <a:srgbClr val="FF0000"/>
                </a:solidFill>
              </a:rPr>
              <a:t>, </a:t>
            </a:r>
            <a:r>
              <a:rPr lang="en-US" sz="2400" b="1" i="1" u="sng" dirty="0">
                <a:solidFill>
                  <a:srgbClr val="FF0000"/>
                </a:solidFill>
              </a:rPr>
              <a:t>Seen of angels</a:t>
            </a:r>
            <a:r>
              <a:rPr lang="en-US" sz="2400" b="1" i="1" dirty="0">
                <a:solidFill>
                  <a:srgbClr val="FF0000"/>
                </a:solidFill>
              </a:rPr>
              <a:t>, </a:t>
            </a:r>
            <a:r>
              <a:rPr lang="en-US" sz="2400" b="1" i="1" u="sng" dirty="0">
                <a:solidFill>
                  <a:srgbClr val="FF0000"/>
                </a:solidFill>
              </a:rPr>
              <a:t>Preached among the nations</a:t>
            </a:r>
            <a:r>
              <a:rPr lang="en-US" sz="2400" b="1" i="1" dirty="0">
                <a:solidFill>
                  <a:srgbClr val="FF0000"/>
                </a:solidFill>
              </a:rPr>
              <a:t>, </a:t>
            </a:r>
            <a:r>
              <a:rPr lang="en-US" sz="2400" b="1" i="1" u="sng" dirty="0">
                <a:solidFill>
                  <a:srgbClr val="FF0000"/>
                </a:solidFill>
              </a:rPr>
              <a:t>Believed on in the world</a:t>
            </a:r>
            <a:r>
              <a:rPr lang="en-US" sz="2400" b="1" i="1" dirty="0">
                <a:solidFill>
                  <a:srgbClr val="FF0000"/>
                </a:solidFill>
              </a:rPr>
              <a:t>, </a:t>
            </a:r>
            <a:r>
              <a:rPr lang="en-US" sz="3200" b="1" i="1" dirty="0">
                <a:solidFill>
                  <a:srgbClr val="FF0000"/>
                </a:solidFill>
              </a:rPr>
              <a:t>Received up in glory</a:t>
            </a:r>
            <a:r>
              <a:rPr lang="en-US" sz="3200" i="1" dirty="0">
                <a:solidFill>
                  <a:srgbClr val="FF0000"/>
                </a:solidFill>
              </a:rPr>
              <a:t>.”</a:t>
            </a:r>
            <a:endParaRPr lang="en-US" sz="2000" i="1" dirty="0">
              <a:solidFill>
                <a:srgbClr val="FF0000"/>
              </a:solidFill>
            </a:endParaRP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7" name="Title 3">
            <a:extLst>
              <a:ext uri="{FF2B5EF4-FFF2-40B4-BE49-F238E27FC236}">
                <a16:creationId xmlns:a16="http://schemas.microsoft.com/office/drawing/2014/main" id="{475A0DE8-6E0F-F955-93E2-96EDF3CECBE5}"/>
              </a:ext>
            </a:extLst>
          </p:cNvPr>
          <p:cNvSpPr>
            <a:spLocks noGrp="1"/>
          </p:cNvSpPr>
          <p:nvPr>
            <p:ph type="title"/>
          </p:nvPr>
        </p:nvSpPr>
        <p:spPr>
          <a:xfrm>
            <a:off x="117769" y="72721"/>
            <a:ext cx="8931962" cy="1708160"/>
          </a:xfrm>
        </p:spPr>
        <p:txBody>
          <a:bodyPr wrap="square">
            <a:spAutoFit/>
          </a:bodyPr>
          <a:lstStyle/>
          <a:p>
            <a:r>
              <a:rPr lang="en-US" sz="4000" b="1" dirty="0">
                <a:solidFill>
                  <a:schemeClr val="tx1"/>
                </a:solidFill>
              </a:rPr>
              <a:t>Jesus’ Tenth Appearance and Ascension. </a:t>
            </a:r>
            <a:r>
              <a:rPr lang="en-US" sz="3100" b="1" dirty="0">
                <a:solidFill>
                  <a:schemeClr val="tx1"/>
                </a:solidFill>
              </a:rPr>
              <a:t>Mark 16:19-20; Luke 24:44-53; </a:t>
            </a:r>
            <a:r>
              <a:rPr lang="en-US" sz="3100" b="1" dirty="0">
                <a:solidFill>
                  <a:srgbClr val="FF0000"/>
                </a:solidFill>
              </a:rPr>
              <a:t>Acts 1:3-12</a:t>
            </a:r>
            <a:r>
              <a:rPr lang="en-US" sz="3100" b="1" dirty="0">
                <a:solidFill>
                  <a:schemeClr val="tx1"/>
                </a:solidFill>
              </a:rPr>
              <a:t>; </a:t>
            </a:r>
            <a:br>
              <a:rPr lang="en-US" sz="3100" b="1" dirty="0">
                <a:solidFill>
                  <a:schemeClr val="tx1"/>
                </a:solidFill>
              </a:rPr>
            </a:br>
            <a:r>
              <a:rPr lang="en-US" sz="3100" b="1" dirty="0">
                <a:solidFill>
                  <a:schemeClr val="tx1"/>
                </a:solidFill>
              </a:rPr>
              <a:t>1 Corinthians 15:7</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p:cTn id="1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98637"/>
            <a:ext cx="8229600" cy="4093428"/>
          </a:xfrm>
        </p:spPr>
        <p:txBody>
          <a:bodyPr>
            <a:spAutoFit/>
          </a:bodyPr>
          <a:lstStyle/>
          <a:p>
            <a:pPr>
              <a:buNone/>
            </a:pPr>
            <a:r>
              <a:rPr lang="en-US" sz="3600" b="1" dirty="0">
                <a:solidFill>
                  <a:srgbClr val="FF0000"/>
                </a:solidFill>
              </a:rPr>
              <a:t>To Paul</a:t>
            </a:r>
            <a:r>
              <a:rPr lang="en-US" sz="3600" dirty="0">
                <a:solidFill>
                  <a:srgbClr val="FF0000"/>
                </a:solidFill>
              </a:rPr>
              <a:t>. </a:t>
            </a:r>
            <a:r>
              <a:rPr lang="en-US" sz="3600" i="1" dirty="0">
                <a:solidFill>
                  <a:srgbClr val="FF0000"/>
                </a:solidFill>
              </a:rPr>
              <a:t>“</a:t>
            </a:r>
            <a:r>
              <a:rPr lang="en-US" sz="3600" b="1" i="1" dirty="0">
                <a:solidFill>
                  <a:srgbClr val="FF0000"/>
                </a:solidFill>
              </a:rPr>
              <a:t>Last of all</a:t>
            </a:r>
            <a:r>
              <a:rPr lang="en-US" sz="3600" i="1" dirty="0">
                <a:solidFill>
                  <a:srgbClr val="FF0000"/>
                </a:solidFill>
              </a:rPr>
              <a:t>.”</a:t>
            </a:r>
          </a:p>
          <a:p>
            <a:r>
              <a:rPr lang="en-US" sz="3200" dirty="0"/>
              <a:t>To bear the name of Christ. Acts 9:15</a:t>
            </a:r>
          </a:p>
          <a:p>
            <a:r>
              <a:rPr lang="en-US" sz="3200" dirty="0"/>
              <a:t>To be a witness. Acts 22:14-15</a:t>
            </a:r>
          </a:p>
          <a:p>
            <a:pPr marL="0" indent="0">
              <a:buNone/>
            </a:pPr>
            <a:endParaRPr lang="en-US" sz="2800" dirty="0"/>
          </a:p>
          <a:p>
            <a:pPr>
              <a:buNone/>
            </a:pPr>
            <a:r>
              <a:rPr lang="en-US" sz="2800" i="1" dirty="0"/>
              <a:t>“</a:t>
            </a:r>
            <a:r>
              <a:rPr lang="en-US" sz="2800" b="1" i="1" dirty="0"/>
              <a:t>to open their eyes, that they may turn from darkness to light and from the power of Satan unto God, </a:t>
            </a:r>
            <a:r>
              <a:rPr lang="en-US" sz="2800" b="1" i="1" u="sng" dirty="0"/>
              <a:t>that they may receive remission of sins and an inheritance among them that are sanctified</a:t>
            </a:r>
            <a:r>
              <a:rPr lang="en-US" sz="2800" b="1" i="1" dirty="0"/>
              <a:t> by faith in me</a:t>
            </a:r>
            <a:r>
              <a:rPr lang="en-US" sz="2800" i="1" dirty="0"/>
              <a:t>.”</a:t>
            </a:r>
            <a:r>
              <a:rPr lang="en-US" sz="2800" b="1" dirty="0"/>
              <a:t> Acts 26:18</a:t>
            </a:r>
          </a:p>
        </p:txBody>
      </p:sp>
      <p:sp>
        <p:nvSpPr>
          <p:cNvPr id="3" name="Title 2"/>
          <p:cNvSpPr>
            <a:spLocks noGrp="1"/>
          </p:cNvSpPr>
          <p:nvPr>
            <p:ph type="title"/>
          </p:nvPr>
        </p:nvSpPr>
        <p:spPr>
          <a:xfrm>
            <a:off x="164224" y="74064"/>
            <a:ext cx="8816741" cy="1862048"/>
          </a:xfrm>
        </p:spPr>
        <p:txBody>
          <a:bodyPr>
            <a:spAutoFit/>
          </a:bodyPr>
          <a:lstStyle/>
          <a:p>
            <a:r>
              <a:rPr lang="en-US" b="1" dirty="0">
                <a:solidFill>
                  <a:schemeClr val="tx1"/>
                </a:solidFill>
              </a:rPr>
              <a:t>Jesus’ Appearance AFTER His Ascension </a:t>
            </a:r>
            <a:br>
              <a:rPr lang="en-US" b="1" dirty="0">
                <a:solidFill>
                  <a:schemeClr val="tx1"/>
                </a:solidFill>
              </a:rPr>
            </a:br>
            <a:r>
              <a:rPr lang="en-US" sz="3600" b="1" dirty="0">
                <a:solidFill>
                  <a:srgbClr val="FF0000"/>
                </a:solidFill>
              </a:rPr>
              <a:t>1 Corinthians 15:8</a:t>
            </a:r>
            <a:r>
              <a:rPr lang="en-US" sz="3600" b="1" dirty="0">
                <a:solidFill>
                  <a:schemeClr val="tx1"/>
                </a:solidFill>
              </a:rPr>
              <a:t>; Acts 9:1-5; 22:6-8; 26:12-15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5551"/>
            <a:ext cx="8686800" cy="5293757"/>
          </a:xfrm>
          <a:noFill/>
        </p:spPr>
        <p:txBody>
          <a:bodyPr>
            <a:spAutoFit/>
          </a:bodyPr>
          <a:lstStyle/>
          <a:p>
            <a:pPr>
              <a:spcBef>
                <a:spcPts val="0"/>
              </a:spcBef>
              <a:buNone/>
            </a:pPr>
            <a:r>
              <a:rPr lang="en-US" dirty="0"/>
              <a:t>The tomb was found empty. Luke 24:1-8, </a:t>
            </a:r>
            <a:r>
              <a:rPr lang="en-US" i="1" dirty="0"/>
              <a:t>“</a:t>
            </a:r>
            <a:r>
              <a:rPr lang="en-US" b="1" i="1" dirty="0"/>
              <a:t>Why seek ye the living among the dead? He is not here, but is risen</a:t>
            </a:r>
            <a:r>
              <a:rPr lang="en-US" i="1" dirty="0"/>
              <a:t>.”</a:t>
            </a:r>
          </a:p>
          <a:p>
            <a:pPr marL="624078" indent="-514350">
              <a:spcBef>
                <a:spcPts val="0"/>
              </a:spcBef>
              <a:buClr>
                <a:schemeClr val="tx1"/>
              </a:buClr>
              <a:buFont typeface="+mj-lt"/>
              <a:buAutoNum type="arabicPeriod"/>
            </a:pPr>
            <a:r>
              <a:rPr lang="en-US" b="1" dirty="0"/>
              <a:t>Mary Magdalene.</a:t>
            </a:r>
            <a:r>
              <a:rPr lang="en-US" dirty="0"/>
              <a:t> Mark 16:9-11; John 20:11-18</a:t>
            </a:r>
          </a:p>
          <a:p>
            <a:pPr marL="624078" indent="-514350">
              <a:spcBef>
                <a:spcPts val="0"/>
              </a:spcBef>
              <a:buClr>
                <a:schemeClr val="tx1"/>
              </a:buClr>
              <a:buFont typeface="+mj-lt"/>
              <a:buAutoNum type="arabicPeriod"/>
            </a:pPr>
            <a:r>
              <a:rPr lang="en-US" b="1" dirty="0"/>
              <a:t>The women</a:t>
            </a:r>
            <a:r>
              <a:rPr lang="en-US" dirty="0"/>
              <a:t>. Matthew 28:9-10; Luke 24:9-11</a:t>
            </a:r>
          </a:p>
          <a:p>
            <a:pPr marL="624078" indent="-514350">
              <a:spcBef>
                <a:spcPts val="0"/>
              </a:spcBef>
              <a:buClr>
                <a:schemeClr val="tx1"/>
              </a:buClr>
              <a:buFont typeface="+mj-lt"/>
              <a:buAutoNum type="arabicPeriod"/>
            </a:pPr>
            <a:r>
              <a:rPr lang="en-US" b="1" dirty="0"/>
              <a:t>Peter</a:t>
            </a:r>
            <a:r>
              <a:rPr lang="en-US" dirty="0"/>
              <a:t>. Luke 24:34; 1 Corinthians 15:5</a:t>
            </a:r>
          </a:p>
          <a:p>
            <a:pPr marL="624078" indent="-514350">
              <a:spcBef>
                <a:spcPts val="0"/>
              </a:spcBef>
              <a:buClr>
                <a:schemeClr val="tx1"/>
              </a:buClr>
              <a:buFont typeface="+mj-lt"/>
              <a:buAutoNum type="arabicPeriod"/>
            </a:pPr>
            <a:r>
              <a:rPr lang="en-US" b="1" dirty="0"/>
              <a:t>The two disciples on their way to Emmaus</a:t>
            </a:r>
            <a:r>
              <a:rPr lang="en-US" dirty="0"/>
              <a:t>.</a:t>
            </a:r>
            <a:br>
              <a:rPr lang="en-US" dirty="0"/>
            </a:br>
            <a:r>
              <a:rPr lang="en-US" dirty="0"/>
              <a:t>Mark 16:12-13; Luke 24:13-15</a:t>
            </a:r>
          </a:p>
          <a:p>
            <a:pPr marL="624078" indent="-514350">
              <a:spcBef>
                <a:spcPts val="0"/>
              </a:spcBef>
              <a:buClr>
                <a:schemeClr val="tx1"/>
              </a:buClr>
              <a:buFont typeface="+mj-lt"/>
              <a:buAutoNum type="arabicPeriod"/>
            </a:pPr>
            <a:r>
              <a:rPr lang="en-US" b="1" dirty="0"/>
              <a:t>The eleven (minus one)</a:t>
            </a:r>
            <a:r>
              <a:rPr lang="en-US" dirty="0"/>
              <a:t>. Mark 16:14; Luke 24:36-43;</a:t>
            </a:r>
            <a:br>
              <a:rPr lang="en-US" dirty="0"/>
            </a:br>
            <a:r>
              <a:rPr lang="en-US" dirty="0"/>
              <a:t>John 20:19-25</a:t>
            </a:r>
          </a:p>
          <a:p>
            <a:pPr marL="624078" indent="-514350">
              <a:spcBef>
                <a:spcPts val="0"/>
              </a:spcBef>
              <a:buClr>
                <a:schemeClr val="tx1"/>
              </a:buClr>
              <a:buFont typeface="+mj-lt"/>
              <a:buAutoNum type="arabicPeriod"/>
            </a:pPr>
            <a:r>
              <a:rPr lang="en-US" b="1" dirty="0"/>
              <a:t>To the disciples, including Thomas</a:t>
            </a:r>
            <a:r>
              <a:rPr lang="en-US" dirty="0"/>
              <a:t>.</a:t>
            </a:r>
            <a:br>
              <a:rPr lang="en-US" b="1" dirty="0"/>
            </a:br>
            <a:r>
              <a:rPr lang="en-US" dirty="0"/>
              <a:t>John 20:24-28; 1 Corinthians 15:5</a:t>
            </a:r>
          </a:p>
          <a:p>
            <a:pPr marL="624078" indent="-514350">
              <a:spcBef>
                <a:spcPts val="0"/>
              </a:spcBef>
              <a:buClr>
                <a:schemeClr val="tx1"/>
              </a:buClr>
              <a:buFont typeface="+mj-lt"/>
              <a:buAutoNum type="arabicPeriod"/>
            </a:pPr>
            <a:r>
              <a:rPr lang="en-US" b="1" dirty="0"/>
              <a:t>The seven disciples at the Sea of Galilee</a:t>
            </a:r>
            <a:r>
              <a:rPr lang="en-US" dirty="0"/>
              <a:t>.</a:t>
            </a:r>
            <a:br>
              <a:rPr lang="en-US" dirty="0"/>
            </a:br>
            <a:r>
              <a:rPr lang="en-US" dirty="0"/>
              <a:t>John 21:1-25</a:t>
            </a:r>
          </a:p>
        </p:txBody>
      </p:sp>
      <p:sp>
        <p:nvSpPr>
          <p:cNvPr id="3" name="Title 2"/>
          <p:cNvSpPr>
            <a:spLocks noGrp="1"/>
          </p:cNvSpPr>
          <p:nvPr>
            <p:ph type="title"/>
          </p:nvPr>
        </p:nvSpPr>
        <p:spPr>
          <a:xfrm>
            <a:off x="697581" y="663585"/>
            <a:ext cx="7772400" cy="754053"/>
          </a:xfrm>
        </p:spPr>
        <p:txBody>
          <a:bodyPr>
            <a:spAutoFit/>
          </a:bodyPr>
          <a:lstStyle/>
          <a:p>
            <a:r>
              <a:rPr lang="en-US" b="1" dirty="0">
                <a:solidFill>
                  <a:schemeClr val="tx1"/>
                </a:solidFill>
              </a:rPr>
              <a:t>Evidence – Appearances </a:t>
            </a:r>
          </a:p>
        </p:txBody>
      </p:sp>
    </p:spTree>
    <p:extLst>
      <p:ext uri="{BB962C8B-B14F-4D97-AF65-F5344CB8AC3E}">
        <p14:creationId xmlns:p14="http://schemas.microsoft.com/office/powerpoint/2010/main" val="781792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p:cTn id="3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p:cTn id="37"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p:cTn id="43"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2">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5551"/>
            <a:ext cx="8686800" cy="5170646"/>
          </a:xfrm>
          <a:noFill/>
        </p:spPr>
        <p:txBody>
          <a:bodyPr>
            <a:spAutoFit/>
          </a:bodyPr>
          <a:lstStyle/>
          <a:p>
            <a:pPr>
              <a:spcBef>
                <a:spcPts val="0"/>
              </a:spcBef>
              <a:buNone/>
            </a:pPr>
            <a:r>
              <a:rPr lang="en-US" sz="3000" dirty="0"/>
              <a:t>The tomb was found empty. Luke 24:1-8, </a:t>
            </a:r>
            <a:r>
              <a:rPr lang="en-US" sz="3000" i="1" dirty="0"/>
              <a:t>“</a:t>
            </a:r>
            <a:r>
              <a:rPr lang="en-US" sz="3000" b="1" i="1" dirty="0"/>
              <a:t>Why seek ye the living among the dead? He is not here, but is risen</a:t>
            </a:r>
            <a:r>
              <a:rPr lang="en-US" sz="3000" i="1" dirty="0"/>
              <a:t>.”</a:t>
            </a:r>
          </a:p>
          <a:p>
            <a:pPr marL="514350" indent="-514350">
              <a:spcBef>
                <a:spcPts val="0"/>
              </a:spcBef>
              <a:buClr>
                <a:schemeClr val="tx1"/>
              </a:buClr>
              <a:buFont typeface="+mj-lt"/>
              <a:buAutoNum type="arabicPeriod" startAt="8"/>
            </a:pPr>
            <a:r>
              <a:rPr lang="en-US" sz="3000" b="1" dirty="0"/>
              <a:t>The eleven disciples on the mountain in Galilee.</a:t>
            </a:r>
            <a:r>
              <a:rPr lang="de-DE" sz="3000" b="1" dirty="0"/>
              <a:t> </a:t>
            </a:r>
            <a:r>
              <a:rPr lang="de-DE" sz="3000" dirty="0"/>
              <a:t>Matthew 28:16-20; Mark 16:15-16; Luke 24:46-47 </a:t>
            </a:r>
            <a:endParaRPr lang="en-US" sz="3000" b="1" dirty="0"/>
          </a:p>
          <a:p>
            <a:pPr marL="1006475" lvl="2" indent="-457200">
              <a:spcBef>
                <a:spcPts val="0"/>
              </a:spcBef>
              <a:buClr>
                <a:schemeClr val="tx1"/>
              </a:buClr>
            </a:pPr>
            <a:r>
              <a:rPr lang="en-US" sz="3000" b="1" dirty="0"/>
              <a:t>Over 500 at once. </a:t>
            </a:r>
            <a:r>
              <a:rPr lang="en-US" sz="3000" dirty="0"/>
              <a:t>1 Corinthians 15:6</a:t>
            </a:r>
          </a:p>
          <a:p>
            <a:pPr marL="514350" indent="-514350">
              <a:spcBef>
                <a:spcPts val="0"/>
              </a:spcBef>
              <a:buClr>
                <a:schemeClr val="tx1"/>
              </a:buClr>
              <a:buFont typeface="+mj-lt"/>
              <a:buAutoNum type="arabicPeriod" startAt="8"/>
            </a:pPr>
            <a:r>
              <a:rPr lang="en-US" sz="3000" b="1" dirty="0"/>
              <a:t>James. </a:t>
            </a:r>
            <a:r>
              <a:rPr lang="en-US" sz="3000" dirty="0"/>
              <a:t>1 Corinthians 15:7</a:t>
            </a:r>
          </a:p>
          <a:p>
            <a:pPr marL="514350" indent="-514350">
              <a:spcBef>
                <a:spcPts val="0"/>
              </a:spcBef>
              <a:buClr>
                <a:schemeClr val="tx1"/>
              </a:buClr>
              <a:buFont typeface="+mj-lt"/>
              <a:buAutoNum type="arabicPeriod" startAt="8"/>
            </a:pPr>
            <a:r>
              <a:rPr lang="en-US" sz="3000" b="1" dirty="0"/>
              <a:t>The eleven on the Mount of Olives in Jerusalem, ascension. </a:t>
            </a:r>
            <a:r>
              <a:rPr lang="en-US" sz="3000" dirty="0"/>
              <a:t>Mark 16:19-20; Luke 24:44-53; Acts 1:3-12; 1 Corinthians 15:7</a:t>
            </a:r>
          </a:p>
          <a:p>
            <a:pPr marL="514350" indent="-514350">
              <a:spcBef>
                <a:spcPts val="0"/>
              </a:spcBef>
              <a:buClr>
                <a:schemeClr val="tx1"/>
              </a:buClr>
              <a:buFont typeface="+mj-lt"/>
              <a:buAutoNum type="arabicPeriod" startAt="8"/>
            </a:pPr>
            <a:r>
              <a:rPr lang="en-US" sz="3000" b="1" dirty="0"/>
              <a:t>To Paul. Jesus’ appearance AFTER His ascension</a:t>
            </a:r>
            <a:r>
              <a:rPr lang="en-US" sz="3000" dirty="0"/>
              <a:t>.</a:t>
            </a:r>
            <a:br>
              <a:rPr lang="en-US" sz="3000" dirty="0"/>
            </a:br>
            <a:r>
              <a:rPr lang="en-US" sz="3000" dirty="0"/>
              <a:t>1 Corinthians 15:8; Acts 9:1-5; 22:6-8; 26:12-15</a:t>
            </a:r>
          </a:p>
        </p:txBody>
      </p:sp>
      <p:sp>
        <p:nvSpPr>
          <p:cNvPr id="3" name="Title 2"/>
          <p:cNvSpPr>
            <a:spLocks noGrp="1"/>
          </p:cNvSpPr>
          <p:nvPr>
            <p:ph type="title"/>
          </p:nvPr>
        </p:nvSpPr>
        <p:spPr>
          <a:xfrm>
            <a:off x="697580" y="663585"/>
            <a:ext cx="7772400" cy="754053"/>
          </a:xfrm>
        </p:spPr>
        <p:txBody>
          <a:bodyPr>
            <a:spAutoFit/>
          </a:bodyPr>
          <a:lstStyle/>
          <a:p>
            <a:r>
              <a:rPr lang="en-US" b="1" dirty="0">
                <a:solidFill>
                  <a:schemeClr val="tx1"/>
                </a:solidFill>
              </a:rPr>
              <a:t>Evidence – Appearances </a:t>
            </a:r>
          </a:p>
        </p:txBody>
      </p:sp>
    </p:spTree>
    <p:extLst>
      <p:ext uri="{BB962C8B-B14F-4D97-AF65-F5344CB8AC3E}">
        <p14:creationId xmlns:p14="http://schemas.microsoft.com/office/powerpoint/2010/main" val="310361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p:cTn id="1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p:cTn id="1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p:cTn id="2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0"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p:cTn id="2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64</TotalTime>
  <Words>1497</Words>
  <Application>Microsoft Office PowerPoint</Application>
  <PresentationFormat>On-screen Show (4:3)</PresentationFormat>
  <Paragraphs>92</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Franklin Gothic Book</vt:lpstr>
      <vt:lpstr>Lucida Sans Unicode</vt:lpstr>
      <vt:lpstr>Perpetua</vt:lpstr>
      <vt:lpstr>Wingdings 2</vt:lpstr>
      <vt:lpstr>Theme10</vt:lpstr>
      <vt:lpstr>The Last Week  Of Jesus’ Life</vt:lpstr>
      <vt:lpstr>Evidence – Appearances </vt:lpstr>
      <vt:lpstr>Evidence – Appearances </vt:lpstr>
      <vt:lpstr>Jesus’ Tenth Appearance and Ascension. Mark 16:19-20; Luke 24:44-53; Acts 1:3-12;  1 Corinthians 15:7</vt:lpstr>
      <vt:lpstr>Jesus’ Tenth Appearance and Ascension. Mark 16:19-20; Luke 24:44-53; Acts 1:3-12;  1 Corinthians 15:7</vt:lpstr>
      <vt:lpstr>Jesus’ Tenth Appearance and Ascension. Mark 16:19-20; Luke 24:44-53; Acts 1:3-12;  1 Corinthians 15:7</vt:lpstr>
      <vt:lpstr>Jesus’ Appearance AFTER His Ascension  1 Corinthians 15:8; Acts 9:1-5; 22:6-8; 26:12-15</vt:lpstr>
      <vt:lpstr>Evidence – Appearances </vt:lpstr>
      <vt:lpstr>Evidence – Appearances </vt:lpstr>
      <vt:lpstr>A Kingdom Which Cannot Be Moved</vt:lpstr>
      <vt:lpstr>Kingdom Prophesied</vt:lpstr>
      <vt:lpstr>Kingdom “At Hand”</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Last Week  Of Jesus’ Life</dc:title>
  <dc:creator>mgalloway2715@gmail.com</dc:creator>
  <cp:lastModifiedBy>Richard Lidh</cp:lastModifiedBy>
  <cp:revision>15</cp:revision>
  <cp:lastPrinted>2023-01-29T15:13:16Z</cp:lastPrinted>
  <dcterms:created xsi:type="dcterms:W3CDTF">2023-01-18T18:32:22Z</dcterms:created>
  <dcterms:modified xsi:type="dcterms:W3CDTF">2023-01-29T15:13:31Z</dcterms:modified>
</cp:coreProperties>
</file>